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Gotham" pitchFamily="2" charset="0"/>
      <p:regular r:id="rId16"/>
    </p:embeddedFont>
    <p:embeddedFont>
      <p:font typeface="Gotham Bold" pitchFamily="2" charset="0"/>
      <p:regular r:id="rId17"/>
      <p:bold r:id="rId18"/>
    </p:embeddedFont>
    <p:embeddedFont>
      <p:font typeface="League Spartan" pitchFamily="2" charset="77"/>
      <p:regular r:id="rId19"/>
      <p:bold r:id="rId20"/>
    </p:embeddedFont>
    <p:embeddedFont>
      <p:font typeface="Montserrat Bold" pitchFamily="2" charset="77"/>
      <p:regular r:id="rId21"/>
      <p:bold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Poppins" pitchFamily="2" charset="77"/>
      <p:regular r:id="rId27"/>
      <p:bold r:id="rId28"/>
      <p:italic r:id="rId29"/>
      <p:boldItalic r:id="rId30"/>
    </p:embeddedFont>
    <p:embeddedFont>
      <p:font typeface="Poppins Bold" pitchFamily="2" charset="77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85" autoAdjust="0"/>
  </p:normalViewPr>
  <p:slideViewPr>
    <p:cSldViewPr>
      <p:cViewPr varScale="1">
        <p:scale>
          <a:sx n="64" d="100"/>
          <a:sy n="64" d="100"/>
        </p:scale>
        <p:origin x="97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09.12.2025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812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sv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svg"/><Relationship Id="rId20" Type="http://schemas.openxmlformats.org/officeDocument/2006/relationships/image" Target="../media/image2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sv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1744543" y="407552"/>
            <a:ext cx="18367740" cy="858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7"/>
              </a:lnSpc>
            </a:pPr>
            <a:r>
              <a:rPr lang="en-US" sz="6639" spc="-33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Vidéo</a:t>
            </a:r>
          </a:p>
        </p:txBody>
      </p:sp>
      <p:pic>
        <p:nvPicPr>
          <p:cNvPr id="10" name="direction">
            <a:hlinkClick r:id="" action="ppaction://media"/>
            <a:extLst>
              <a:ext uri="{FF2B5EF4-FFF2-40B4-BE49-F238E27FC236}">
                <a16:creationId xmlns:a16="http://schemas.microsoft.com/office/drawing/2014/main" id="{CAFD953C-D673-D512-B69A-2610D32BFA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3" r="-223"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3" name="Freeform 3"/>
          <p:cNvSpPr/>
          <p:nvPr/>
        </p:nvSpPr>
        <p:spPr>
          <a:xfrm>
            <a:off x="10620991" y="4864902"/>
            <a:ext cx="3025206" cy="3759786"/>
          </a:xfrm>
          <a:custGeom>
            <a:avLst/>
            <a:gdLst/>
            <a:ahLst/>
            <a:cxnLst/>
            <a:rect l="l" t="t" r="r" b="b"/>
            <a:pathLst>
              <a:path w="3025206" h="3759786">
                <a:moveTo>
                  <a:pt x="0" y="0"/>
                </a:moveTo>
                <a:lnTo>
                  <a:pt x="3025206" y="0"/>
                </a:lnTo>
                <a:lnTo>
                  <a:pt x="3025206" y="3759786"/>
                </a:lnTo>
                <a:lnTo>
                  <a:pt x="0" y="37597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20945"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4" name="TextBox 4"/>
          <p:cNvSpPr txBox="1"/>
          <p:nvPr/>
        </p:nvSpPr>
        <p:spPr>
          <a:xfrm>
            <a:off x="9500706" y="6051977"/>
            <a:ext cx="1228055" cy="1251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87"/>
              </a:lnSpc>
            </a:pPr>
            <a:r>
              <a:rPr lang="en-US" sz="7347">
                <a:gradFill>
                  <a:gsLst>
                    <a:gs pos="0">
                      <a:srgbClr val="3477DB">
                        <a:alpha val="100000"/>
                      </a:srgbClr>
                    </a:gs>
                    <a:gs pos="100000">
                      <a:srgbClr val="FFE010">
                        <a:alpha val="100000"/>
                      </a:srgbClr>
                    </a:gs>
                  </a:gsLst>
                  <a:lin ang="0"/>
                </a:gradFill>
                <a:latin typeface="League Spartan"/>
                <a:ea typeface="League Spartan"/>
                <a:cs typeface="League Spartan"/>
                <a:sym typeface="League Spartan"/>
              </a:rPr>
              <a:t>by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68615" y="3880063"/>
            <a:ext cx="11077112" cy="189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95"/>
              </a:lnSpc>
            </a:pPr>
            <a:r>
              <a:rPr lang="en-US" sz="14837" spc="-741">
                <a:solidFill>
                  <a:srgbClr val="0071B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Metamorph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45727" y="3518559"/>
            <a:ext cx="3673658" cy="2784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23"/>
              </a:lnSpc>
            </a:pPr>
            <a:r>
              <a:rPr lang="en-US" sz="21709" spc="-1085">
                <a:solidFill>
                  <a:srgbClr val="FFDD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‘O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58288" y="9139238"/>
            <a:ext cx="12371425" cy="276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4"/>
              </a:lnSpc>
            </a:pPr>
            <a:r>
              <a:rPr lang="en-US" sz="2099" spc="-104">
                <a:solidFill>
                  <a:srgbClr val="0071B9"/>
                </a:solidFill>
                <a:latin typeface="Poppins"/>
                <a:ea typeface="Poppins"/>
                <a:cs typeface="Poppins"/>
                <a:sym typeface="Poppins"/>
              </a:rPr>
              <a:t>BIRON Emilie - DELRIEU Lise - EZZEDDINE Adora Maria - MARTINEZ Alix - NGUYEN CONG Ambre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43144" y="-343665"/>
            <a:ext cx="7770106" cy="5189206"/>
            <a:chOff x="0" y="0"/>
            <a:chExt cx="6350000" cy="42407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4240799"/>
            </a:xfrm>
            <a:custGeom>
              <a:avLst/>
              <a:gdLst/>
              <a:ahLst/>
              <a:cxnLst/>
              <a:rect l="l" t="t" r="r" b="b"/>
              <a:pathLst>
                <a:path w="6350000" h="4240799">
                  <a:moveTo>
                    <a:pt x="0" y="4025932"/>
                  </a:moveTo>
                  <a:lnTo>
                    <a:pt x="0" y="214867"/>
                  </a:lnTo>
                  <a:cubicBezTo>
                    <a:pt x="0" y="96125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96690"/>
                    <a:pt x="6350000" y="214867"/>
                  </a:cubicBezTo>
                  <a:lnTo>
                    <a:pt x="6350000" y="4025932"/>
                  </a:lnTo>
                  <a:cubicBezTo>
                    <a:pt x="6350000" y="4144675"/>
                    <a:pt x="6134100" y="4240799"/>
                    <a:pt x="5867400" y="4240799"/>
                  </a:cubicBezTo>
                  <a:lnTo>
                    <a:pt x="482600" y="4240799"/>
                  </a:lnTo>
                  <a:cubicBezTo>
                    <a:pt x="217170" y="4240799"/>
                    <a:pt x="0" y="4144675"/>
                    <a:pt x="0" y="4025932"/>
                  </a:cubicBezTo>
                  <a:close/>
                </a:path>
              </a:pathLst>
            </a:custGeom>
            <a:blipFill>
              <a:blip r:embed="rId2"/>
              <a:stretch>
                <a:fillRect l="-10512" r="-9011"/>
              </a:stretch>
            </a:blipFill>
          </p:spPr>
          <p:txBody>
            <a:bodyPr/>
            <a:lstStyle/>
            <a:p>
              <a:endParaRPr lang="en-L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-17272"/>
            <a:ext cx="10701502" cy="10287000"/>
            <a:chOff x="0" y="0"/>
            <a:chExt cx="2818503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18503" cy="2709333"/>
            </a:xfrm>
            <a:custGeom>
              <a:avLst/>
              <a:gdLst/>
              <a:ahLst/>
              <a:cxnLst/>
              <a:rect l="l" t="t" r="r" b="b"/>
              <a:pathLst>
                <a:path w="2818503" h="2709333">
                  <a:moveTo>
                    <a:pt x="0" y="0"/>
                  </a:moveTo>
                  <a:lnTo>
                    <a:pt x="2818503" y="0"/>
                  </a:lnTo>
                  <a:lnTo>
                    <a:pt x="281850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370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818503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1258581" y="2144510"/>
            <a:ext cx="649224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sp>
        <p:nvSpPr>
          <p:cNvPr id="8" name="TextBox 8"/>
          <p:cNvSpPr txBox="1"/>
          <p:nvPr/>
        </p:nvSpPr>
        <p:spPr>
          <a:xfrm>
            <a:off x="807386" y="4660317"/>
            <a:ext cx="8941713" cy="5609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3657" lvl="1" indent="-286828" algn="l">
              <a:lnSpc>
                <a:spcPts val="3719"/>
              </a:lnSpc>
              <a:buFont typeface="Arial"/>
              <a:buChar char="•"/>
            </a:pPr>
            <a:r>
              <a:rPr lang="en-US" sz="265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 marché du spa connaît une croissance continue, portée par le bien-être à domicile</a:t>
            </a:r>
          </a:p>
          <a:p>
            <a:pPr algn="l">
              <a:lnSpc>
                <a:spcPts val="3719"/>
              </a:lnSpc>
            </a:pPr>
            <a:endParaRPr lang="en-US" sz="2657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73657" lvl="1" indent="-286828" algn="l">
              <a:lnSpc>
                <a:spcPts val="3719"/>
              </a:lnSpc>
              <a:buFont typeface="Arial"/>
              <a:buChar char="•"/>
            </a:pPr>
            <a:r>
              <a:rPr lang="en-US" sz="265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Depuis le Covid, l’extérieur est devenu un véritable espace de vie.</a:t>
            </a:r>
          </a:p>
          <a:p>
            <a:pPr algn="l">
              <a:lnSpc>
                <a:spcPts val="3719"/>
              </a:lnSpc>
            </a:pPr>
            <a:endParaRPr lang="en-US" sz="2657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73657" lvl="1" indent="-286828" algn="l">
              <a:lnSpc>
                <a:spcPts val="3719"/>
              </a:lnSpc>
              <a:buFont typeface="Arial"/>
              <a:buChar char="•"/>
            </a:pPr>
            <a:r>
              <a:rPr lang="en-US" sz="265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Les consommateurs recherchent aujourd’hui :</a:t>
            </a:r>
          </a:p>
          <a:p>
            <a:pPr algn="l">
              <a:lnSpc>
                <a:spcPts val="3719"/>
              </a:lnSpc>
            </a:pPr>
            <a:r>
              <a:rPr lang="en-US" sz="265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     du confort</a:t>
            </a:r>
          </a:p>
          <a:p>
            <a:pPr algn="l">
              <a:lnSpc>
                <a:spcPts val="3719"/>
              </a:lnSpc>
            </a:pPr>
            <a:r>
              <a:rPr lang="en-US" sz="265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     de la simplicité d’installation</a:t>
            </a:r>
          </a:p>
          <a:p>
            <a:pPr algn="l">
              <a:lnSpc>
                <a:spcPts val="3719"/>
              </a:lnSpc>
            </a:pPr>
            <a:r>
              <a:rPr lang="en-US" sz="265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     une meilleure maîtrise de l’eau et de l’énergie</a:t>
            </a:r>
          </a:p>
          <a:p>
            <a:pPr algn="l">
              <a:lnSpc>
                <a:spcPts val="3719"/>
              </a:lnSpc>
            </a:pPr>
            <a:endParaRPr lang="en-US" sz="2657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719"/>
              </a:lnSpc>
              <a:spcBef>
                <a:spcPct val="0"/>
              </a:spcBef>
            </a:pPr>
            <a:endParaRPr lang="en-US" sz="2657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807386" y="8223752"/>
            <a:ext cx="50559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LB"/>
          </a:p>
        </p:txBody>
      </p:sp>
      <p:sp>
        <p:nvSpPr>
          <p:cNvPr id="10" name="AutoShape 10"/>
          <p:cNvSpPr/>
          <p:nvPr/>
        </p:nvSpPr>
        <p:spPr>
          <a:xfrm>
            <a:off x="807386" y="8723414"/>
            <a:ext cx="50559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LB"/>
          </a:p>
        </p:txBody>
      </p:sp>
      <p:sp>
        <p:nvSpPr>
          <p:cNvPr id="11" name="AutoShape 11"/>
          <p:cNvSpPr/>
          <p:nvPr/>
        </p:nvSpPr>
        <p:spPr>
          <a:xfrm>
            <a:off x="816911" y="9152039"/>
            <a:ext cx="50559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LB"/>
          </a:p>
        </p:txBody>
      </p:sp>
      <p:sp>
        <p:nvSpPr>
          <p:cNvPr id="12" name="Freeform 12"/>
          <p:cNvSpPr/>
          <p:nvPr/>
        </p:nvSpPr>
        <p:spPr>
          <a:xfrm>
            <a:off x="15412229" y="9258300"/>
            <a:ext cx="2875771" cy="1050270"/>
          </a:xfrm>
          <a:custGeom>
            <a:avLst/>
            <a:gdLst/>
            <a:ahLst/>
            <a:cxnLst/>
            <a:rect l="l" t="t" r="r" b="b"/>
            <a:pathLst>
              <a:path w="2875771" h="1050270">
                <a:moveTo>
                  <a:pt x="0" y="0"/>
                </a:moveTo>
                <a:lnTo>
                  <a:pt x="2875771" y="0"/>
                </a:lnTo>
                <a:lnTo>
                  <a:pt x="2875771" y="1050270"/>
                </a:lnTo>
                <a:lnTo>
                  <a:pt x="0" y="10502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009" b="-27009"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3" name="TextBox 13"/>
          <p:cNvSpPr txBox="1"/>
          <p:nvPr/>
        </p:nvSpPr>
        <p:spPr>
          <a:xfrm>
            <a:off x="1123727" y="904875"/>
            <a:ext cx="8020273" cy="1135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50"/>
              </a:lnSpc>
              <a:spcBef>
                <a:spcPct val="0"/>
              </a:spcBef>
            </a:pPr>
            <a:r>
              <a:rPr lang="en-US" sz="6679" dirty="0" err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Contexte</a:t>
            </a:r>
            <a:endParaRPr lang="en-US" sz="6679" dirty="0">
              <a:solidFill>
                <a:srgbClr val="FFFFFF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414170" y="2466045"/>
            <a:ext cx="2136513" cy="84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71"/>
              </a:lnSpc>
              <a:spcBef>
                <a:spcPct val="0"/>
              </a:spcBef>
            </a:pPr>
            <a:r>
              <a:rPr lang="en-US" sz="4979">
                <a:solidFill>
                  <a:srgbClr val="FFDD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67712" y="2466045"/>
            <a:ext cx="2695186" cy="84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71"/>
              </a:lnSpc>
              <a:spcBef>
                <a:spcPct val="0"/>
              </a:spcBef>
            </a:pPr>
            <a:r>
              <a:rPr lang="en-US" sz="4979">
                <a:solidFill>
                  <a:srgbClr val="FFDD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2ème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00645" y="2466045"/>
            <a:ext cx="2230611" cy="84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71"/>
              </a:lnSpc>
              <a:spcBef>
                <a:spcPct val="0"/>
              </a:spcBef>
            </a:pPr>
            <a:r>
              <a:rPr lang="en-US" sz="4979">
                <a:solidFill>
                  <a:srgbClr val="FFDD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3,6M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5849" y="3225396"/>
            <a:ext cx="2929245" cy="987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9"/>
              </a:lnSpc>
              <a:spcBef>
                <a:spcPct val="0"/>
              </a:spcBef>
            </a:pPr>
            <a:r>
              <a:rPr lang="en-US" sz="2757">
                <a:solidFill>
                  <a:srgbClr val="FFDD00"/>
                </a:solidFill>
                <a:latin typeface="Poppins"/>
                <a:ea typeface="Poppins"/>
                <a:cs typeface="Poppins"/>
                <a:sym typeface="Poppins"/>
              </a:rPr>
              <a:t>marché européen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50682" y="3225396"/>
            <a:ext cx="2929245" cy="987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9"/>
              </a:lnSpc>
              <a:spcBef>
                <a:spcPct val="0"/>
              </a:spcBef>
            </a:pPr>
            <a:r>
              <a:rPr lang="en-US" sz="2757">
                <a:solidFill>
                  <a:srgbClr val="FFDD00"/>
                </a:solidFill>
                <a:latin typeface="Poppins"/>
                <a:ea typeface="Poppins"/>
                <a:cs typeface="Poppins"/>
                <a:sym typeface="Poppins"/>
              </a:rPr>
              <a:t>marché mondial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37624" y="3225396"/>
            <a:ext cx="2929245" cy="987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9"/>
              </a:lnSpc>
              <a:spcBef>
                <a:spcPct val="0"/>
              </a:spcBef>
            </a:pPr>
            <a:r>
              <a:rPr lang="en-US" sz="2757">
                <a:solidFill>
                  <a:srgbClr val="FFDD00"/>
                </a:solidFill>
                <a:latin typeface="Poppins"/>
                <a:ea typeface="Poppins"/>
                <a:cs typeface="Poppins"/>
                <a:sym typeface="Poppins"/>
              </a:rPr>
              <a:t>de piscines privées</a:t>
            </a:r>
          </a:p>
        </p:txBody>
      </p:sp>
      <p:sp>
        <p:nvSpPr>
          <p:cNvPr id="20" name="Freeform 20"/>
          <p:cNvSpPr/>
          <p:nvPr/>
        </p:nvSpPr>
        <p:spPr>
          <a:xfrm>
            <a:off x="10682452" y="4736517"/>
            <a:ext cx="8184377" cy="5533211"/>
          </a:xfrm>
          <a:custGeom>
            <a:avLst/>
            <a:gdLst/>
            <a:ahLst/>
            <a:cxnLst/>
            <a:rect l="l" t="t" r="r" b="b"/>
            <a:pathLst>
              <a:path w="8184377" h="5533211">
                <a:moveTo>
                  <a:pt x="0" y="0"/>
                </a:moveTo>
                <a:lnTo>
                  <a:pt x="8184378" y="0"/>
                </a:lnTo>
                <a:lnTo>
                  <a:pt x="8184378" y="5533211"/>
                </a:lnTo>
                <a:lnTo>
                  <a:pt x="0" y="5533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498" r="-10498"/>
            </a:stretch>
          </a:blipFill>
        </p:spPr>
        <p:txBody>
          <a:bodyPr/>
          <a:lstStyle/>
          <a:p>
            <a:endParaRPr lang="en-L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1737" y="2418444"/>
            <a:ext cx="5613701" cy="7441833"/>
            <a:chOff x="0" y="0"/>
            <a:chExt cx="1478505" cy="19599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8505" cy="1959989"/>
            </a:xfrm>
            <a:custGeom>
              <a:avLst/>
              <a:gdLst/>
              <a:ahLst/>
              <a:cxnLst/>
              <a:rect l="l" t="t" r="r" b="b"/>
              <a:pathLst>
                <a:path w="1478505" h="1959989">
                  <a:moveTo>
                    <a:pt x="70335" y="0"/>
                  </a:moveTo>
                  <a:lnTo>
                    <a:pt x="1408171" y="0"/>
                  </a:lnTo>
                  <a:cubicBezTo>
                    <a:pt x="1426825" y="0"/>
                    <a:pt x="1444715" y="7410"/>
                    <a:pt x="1457905" y="20601"/>
                  </a:cubicBezTo>
                  <a:cubicBezTo>
                    <a:pt x="1471095" y="33791"/>
                    <a:pt x="1478505" y="51681"/>
                    <a:pt x="1478505" y="70335"/>
                  </a:cubicBezTo>
                  <a:lnTo>
                    <a:pt x="1478505" y="1889654"/>
                  </a:lnTo>
                  <a:cubicBezTo>
                    <a:pt x="1478505" y="1928499"/>
                    <a:pt x="1447016" y="1959989"/>
                    <a:pt x="1408171" y="1959989"/>
                  </a:cubicBezTo>
                  <a:lnTo>
                    <a:pt x="70335" y="1959989"/>
                  </a:lnTo>
                  <a:cubicBezTo>
                    <a:pt x="51681" y="1959989"/>
                    <a:pt x="33791" y="1952579"/>
                    <a:pt x="20601" y="1939388"/>
                  </a:cubicBezTo>
                  <a:cubicBezTo>
                    <a:pt x="7410" y="1926198"/>
                    <a:pt x="0" y="1908308"/>
                    <a:pt x="0" y="1889654"/>
                  </a:cubicBezTo>
                  <a:lnTo>
                    <a:pt x="0" y="70335"/>
                  </a:lnTo>
                  <a:cubicBezTo>
                    <a:pt x="0" y="31490"/>
                    <a:pt x="31490" y="0"/>
                    <a:pt x="70335" y="0"/>
                  </a:cubicBezTo>
                  <a:close/>
                </a:path>
              </a:pathLst>
            </a:custGeom>
            <a:solidFill>
              <a:srgbClr val="0071B9"/>
            </a:solidFill>
            <a:ln w="38100" cap="rnd">
              <a:solidFill>
                <a:srgbClr val="F1EEEB"/>
              </a:solidFill>
              <a:prstDash val="solid"/>
              <a:round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478505" cy="197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05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44969" y="2418444"/>
            <a:ext cx="6248263" cy="7441833"/>
            <a:chOff x="0" y="0"/>
            <a:chExt cx="1645633" cy="19599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45633" cy="1959989"/>
            </a:xfrm>
            <a:custGeom>
              <a:avLst/>
              <a:gdLst/>
              <a:ahLst/>
              <a:cxnLst/>
              <a:rect l="l" t="t" r="r" b="b"/>
              <a:pathLst>
                <a:path w="1645633" h="1959989">
                  <a:moveTo>
                    <a:pt x="63192" y="0"/>
                  </a:moveTo>
                  <a:lnTo>
                    <a:pt x="1582441" y="0"/>
                  </a:lnTo>
                  <a:cubicBezTo>
                    <a:pt x="1599201" y="0"/>
                    <a:pt x="1615274" y="6658"/>
                    <a:pt x="1627125" y="18508"/>
                  </a:cubicBezTo>
                  <a:cubicBezTo>
                    <a:pt x="1638975" y="30359"/>
                    <a:pt x="1645633" y="46432"/>
                    <a:pt x="1645633" y="63192"/>
                  </a:cubicBezTo>
                  <a:lnTo>
                    <a:pt x="1645633" y="1896797"/>
                  </a:lnTo>
                  <a:cubicBezTo>
                    <a:pt x="1645633" y="1913557"/>
                    <a:pt x="1638975" y="1929630"/>
                    <a:pt x="1627125" y="1941481"/>
                  </a:cubicBezTo>
                  <a:cubicBezTo>
                    <a:pt x="1615274" y="1953331"/>
                    <a:pt x="1599201" y="1959989"/>
                    <a:pt x="1582441" y="1959989"/>
                  </a:cubicBezTo>
                  <a:lnTo>
                    <a:pt x="63192" y="1959989"/>
                  </a:lnTo>
                  <a:cubicBezTo>
                    <a:pt x="46432" y="1959989"/>
                    <a:pt x="30359" y="1953331"/>
                    <a:pt x="18508" y="1941481"/>
                  </a:cubicBezTo>
                  <a:cubicBezTo>
                    <a:pt x="6658" y="1929630"/>
                    <a:pt x="0" y="1913557"/>
                    <a:pt x="0" y="1896797"/>
                  </a:cubicBezTo>
                  <a:lnTo>
                    <a:pt x="0" y="63192"/>
                  </a:lnTo>
                  <a:cubicBezTo>
                    <a:pt x="0" y="46432"/>
                    <a:pt x="6658" y="30359"/>
                    <a:pt x="18508" y="18508"/>
                  </a:cubicBezTo>
                  <a:cubicBezTo>
                    <a:pt x="30359" y="6658"/>
                    <a:pt x="46432" y="0"/>
                    <a:pt x="63192" y="0"/>
                  </a:cubicBezTo>
                  <a:close/>
                </a:path>
              </a:pathLst>
            </a:custGeom>
            <a:solidFill>
              <a:srgbClr val="0071B9"/>
            </a:solidFill>
            <a:ln w="38100" cap="rnd">
              <a:solidFill>
                <a:srgbClr val="F1EEEB"/>
              </a:solidFill>
              <a:prstDash val="solid"/>
              <a:round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645633" cy="197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81593" y="2418444"/>
            <a:ext cx="5583001" cy="7441833"/>
            <a:chOff x="0" y="0"/>
            <a:chExt cx="1470420" cy="195998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0420" cy="1959989"/>
            </a:xfrm>
            <a:custGeom>
              <a:avLst/>
              <a:gdLst/>
              <a:ahLst/>
              <a:cxnLst/>
              <a:rect l="l" t="t" r="r" b="b"/>
              <a:pathLst>
                <a:path w="1470420" h="1959989">
                  <a:moveTo>
                    <a:pt x="70721" y="0"/>
                  </a:moveTo>
                  <a:lnTo>
                    <a:pt x="1399698" y="0"/>
                  </a:lnTo>
                  <a:cubicBezTo>
                    <a:pt x="1418455" y="0"/>
                    <a:pt x="1436443" y="7451"/>
                    <a:pt x="1449706" y="20714"/>
                  </a:cubicBezTo>
                  <a:cubicBezTo>
                    <a:pt x="1462969" y="33977"/>
                    <a:pt x="1470420" y="51965"/>
                    <a:pt x="1470420" y="70721"/>
                  </a:cubicBezTo>
                  <a:lnTo>
                    <a:pt x="1470420" y="1889267"/>
                  </a:lnTo>
                  <a:cubicBezTo>
                    <a:pt x="1470420" y="1908024"/>
                    <a:pt x="1462969" y="1926012"/>
                    <a:pt x="1449706" y="1939275"/>
                  </a:cubicBezTo>
                  <a:cubicBezTo>
                    <a:pt x="1436443" y="1952538"/>
                    <a:pt x="1418455" y="1959989"/>
                    <a:pt x="1399698" y="1959989"/>
                  </a:cubicBezTo>
                  <a:lnTo>
                    <a:pt x="70721" y="1959989"/>
                  </a:lnTo>
                  <a:cubicBezTo>
                    <a:pt x="51965" y="1959989"/>
                    <a:pt x="33977" y="1952538"/>
                    <a:pt x="20714" y="1939275"/>
                  </a:cubicBezTo>
                  <a:cubicBezTo>
                    <a:pt x="7451" y="1926012"/>
                    <a:pt x="0" y="1908024"/>
                    <a:pt x="0" y="1889267"/>
                  </a:cubicBezTo>
                  <a:lnTo>
                    <a:pt x="0" y="70721"/>
                  </a:lnTo>
                  <a:cubicBezTo>
                    <a:pt x="0" y="51965"/>
                    <a:pt x="7451" y="33977"/>
                    <a:pt x="20714" y="20714"/>
                  </a:cubicBezTo>
                  <a:cubicBezTo>
                    <a:pt x="33977" y="7451"/>
                    <a:pt x="51965" y="0"/>
                    <a:pt x="70721" y="0"/>
                  </a:cubicBezTo>
                  <a:close/>
                </a:path>
              </a:pathLst>
            </a:custGeom>
            <a:solidFill>
              <a:srgbClr val="0071B9"/>
            </a:solidFill>
            <a:ln w="38100" cap="rnd">
              <a:solidFill>
                <a:srgbClr val="F1EEEB"/>
              </a:solidFill>
              <a:prstDash val="solid"/>
              <a:round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470420" cy="1979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5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46051" y="8235170"/>
            <a:ext cx="1222436" cy="1023130"/>
            <a:chOff x="0" y="0"/>
            <a:chExt cx="1629915" cy="1364174"/>
          </a:xfrm>
        </p:grpSpPr>
        <p:sp>
          <p:nvSpPr>
            <p:cNvPr id="12" name="Freeform 12"/>
            <p:cNvSpPr/>
            <p:nvPr/>
          </p:nvSpPr>
          <p:spPr>
            <a:xfrm>
              <a:off x="272562" y="0"/>
              <a:ext cx="1357353" cy="1364174"/>
            </a:xfrm>
            <a:custGeom>
              <a:avLst/>
              <a:gdLst/>
              <a:ahLst/>
              <a:cxnLst/>
              <a:rect l="l" t="t" r="r" b="b"/>
              <a:pathLst>
                <a:path w="1357353" h="1364174">
                  <a:moveTo>
                    <a:pt x="0" y="0"/>
                  </a:moveTo>
                  <a:lnTo>
                    <a:pt x="1357353" y="0"/>
                  </a:lnTo>
                  <a:lnTo>
                    <a:pt x="1357353" y="1364174"/>
                  </a:lnTo>
                  <a:lnTo>
                    <a:pt x="0" y="1364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L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7538"/>
              <a:ext cx="370625" cy="877220"/>
            </a:xfrm>
            <a:custGeom>
              <a:avLst/>
              <a:gdLst/>
              <a:ahLst/>
              <a:cxnLst/>
              <a:rect l="l" t="t" r="r" b="b"/>
              <a:pathLst>
                <a:path w="370625" h="877220">
                  <a:moveTo>
                    <a:pt x="0" y="0"/>
                  </a:moveTo>
                  <a:lnTo>
                    <a:pt x="370625" y="0"/>
                  </a:lnTo>
                  <a:lnTo>
                    <a:pt x="370625" y="877220"/>
                  </a:lnTo>
                  <a:lnTo>
                    <a:pt x="0" y="8772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LB"/>
            </a:p>
          </p:txBody>
        </p:sp>
      </p:grpSp>
      <p:sp>
        <p:nvSpPr>
          <p:cNvPr id="14" name="Freeform 14"/>
          <p:cNvSpPr/>
          <p:nvPr/>
        </p:nvSpPr>
        <p:spPr>
          <a:xfrm>
            <a:off x="399176" y="5977564"/>
            <a:ext cx="1259048" cy="1219703"/>
          </a:xfrm>
          <a:custGeom>
            <a:avLst/>
            <a:gdLst/>
            <a:ahLst/>
            <a:cxnLst/>
            <a:rect l="l" t="t" r="r" b="b"/>
            <a:pathLst>
              <a:path w="1259048" h="1219703">
                <a:moveTo>
                  <a:pt x="0" y="0"/>
                </a:moveTo>
                <a:lnTo>
                  <a:pt x="1259048" y="0"/>
                </a:lnTo>
                <a:lnTo>
                  <a:pt x="1259048" y="1219703"/>
                </a:lnTo>
                <a:lnTo>
                  <a:pt x="0" y="1219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grpSp>
        <p:nvGrpSpPr>
          <p:cNvPr id="15" name="Group 15"/>
          <p:cNvGrpSpPr/>
          <p:nvPr/>
        </p:nvGrpSpPr>
        <p:grpSpPr>
          <a:xfrm>
            <a:off x="763242" y="145517"/>
            <a:ext cx="16489870" cy="1120529"/>
            <a:chOff x="0" y="0"/>
            <a:chExt cx="4343011" cy="2951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343011" cy="295119"/>
            </a:xfrm>
            <a:custGeom>
              <a:avLst/>
              <a:gdLst/>
              <a:ahLst/>
              <a:cxnLst/>
              <a:rect l="l" t="t" r="r" b="b"/>
              <a:pathLst>
                <a:path w="4343011" h="295119">
                  <a:moveTo>
                    <a:pt x="0" y="0"/>
                  </a:moveTo>
                  <a:lnTo>
                    <a:pt x="4343011" y="0"/>
                  </a:lnTo>
                  <a:lnTo>
                    <a:pt x="4343011" y="295119"/>
                  </a:lnTo>
                  <a:lnTo>
                    <a:pt x="0" y="295119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343011" cy="333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339227" y="473982"/>
            <a:ext cx="18367740" cy="858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7"/>
              </a:lnSpc>
            </a:pPr>
            <a:r>
              <a:rPr lang="en-US" sz="6639" spc="-331" dirty="0" err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Cible</a:t>
            </a:r>
            <a:r>
              <a:rPr lang="en-US" sz="6639" spc="-331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, </a:t>
            </a:r>
            <a:r>
              <a:rPr lang="en-US" sz="6639" spc="-331" dirty="0" err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Positionnement</a:t>
            </a:r>
            <a:r>
              <a:rPr lang="en-US" sz="6639" spc="-331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et Concurrence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-1690613" y="464702"/>
            <a:ext cx="2905638" cy="577339"/>
            <a:chOff x="0" y="0"/>
            <a:chExt cx="765271" cy="15205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65271" cy="152056"/>
            </a:xfrm>
            <a:custGeom>
              <a:avLst/>
              <a:gdLst/>
              <a:ahLst/>
              <a:cxnLst/>
              <a:rect l="l" t="t" r="r" b="b"/>
              <a:pathLst>
                <a:path w="765271" h="152056">
                  <a:moveTo>
                    <a:pt x="61282" y="0"/>
                  </a:moveTo>
                  <a:lnTo>
                    <a:pt x="703989" y="0"/>
                  </a:lnTo>
                  <a:cubicBezTo>
                    <a:pt x="737834" y="0"/>
                    <a:pt x="765271" y="27437"/>
                    <a:pt x="765271" y="61282"/>
                  </a:cubicBezTo>
                  <a:lnTo>
                    <a:pt x="765271" y="90774"/>
                  </a:lnTo>
                  <a:cubicBezTo>
                    <a:pt x="765271" y="124619"/>
                    <a:pt x="737834" y="152056"/>
                    <a:pt x="703989" y="152056"/>
                  </a:cubicBezTo>
                  <a:lnTo>
                    <a:pt x="61282" y="152056"/>
                  </a:lnTo>
                  <a:cubicBezTo>
                    <a:pt x="45029" y="152056"/>
                    <a:pt x="29442" y="145600"/>
                    <a:pt x="17949" y="134107"/>
                  </a:cubicBezTo>
                  <a:cubicBezTo>
                    <a:pt x="6457" y="122615"/>
                    <a:pt x="0" y="107027"/>
                    <a:pt x="0" y="90774"/>
                  </a:cubicBezTo>
                  <a:lnTo>
                    <a:pt x="0" y="61282"/>
                  </a:lnTo>
                  <a:cubicBezTo>
                    <a:pt x="0" y="27437"/>
                    <a:pt x="27437" y="0"/>
                    <a:pt x="61282" y="0"/>
                  </a:cubicBezTo>
                  <a:close/>
                </a:path>
              </a:pathLst>
            </a:custGeom>
            <a:solidFill>
              <a:srgbClr val="FFDD00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765271" cy="190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6218276" y="3995805"/>
            <a:ext cx="654521" cy="654521"/>
          </a:xfrm>
          <a:custGeom>
            <a:avLst/>
            <a:gdLst/>
            <a:ahLst/>
            <a:cxnLst/>
            <a:rect l="l" t="t" r="r" b="b"/>
            <a:pathLst>
              <a:path w="654521" h="654521">
                <a:moveTo>
                  <a:pt x="0" y="0"/>
                </a:moveTo>
                <a:lnTo>
                  <a:pt x="654521" y="0"/>
                </a:lnTo>
                <a:lnTo>
                  <a:pt x="654521" y="654521"/>
                </a:lnTo>
                <a:lnTo>
                  <a:pt x="0" y="6545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23" name="TextBox 23"/>
          <p:cNvSpPr txBox="1"/>
          <p:nvPr/>
        </p:nvSpPr>
        <p:spPr>
          <a:xfrm>
            <a:off x="1640173" y="3533065"/>
            <a:ext cx="4024863" cy="819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2"/>
              </a:lnSpc>
            </a:pPr>
            <a:r>
              <a:rPr lang="en-US" sz="1800" spc="228">
                <a:solidFill>
                  <a:srgbClr val="FCDE0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CONSOMMATEURS ACTUELS DÉJA CLIENTS CASTORAMA </a:t>
            </a:r>
          </a:p>
        </p:txBody>
      </p:sp>
      <p:sp>
        <p:nvSpPr>
          <p:cNvPr id="24" name="Freeform 24"/>
          <p:cNvSpPr/>
          <p:nvPr/>
        </p:nvSpPr>
        <p:spPr>
          <a:xfrm>
            <a:off x="399176" y="3668833"/>
            <a:ext cx="1259048" cy="1219703"/>
          </a:xfrm>
          <a:custGeom>
            <a:avLst/>
            <a:gdLst/>
            <a:ahLst/>
            <a:cxnLst/>
            <a:rect l="l" t="t" r="r" b="b"/>
            <a:pathLst>
              <a:path w="1259048" h="1219703">
                <a:moveTo>
                  <a:pt x="0" y="0"/>
                </a:moveTo>
                <a:lnTo>
                  <a:pt x="1259048" y="0"/>
                </a:lnTo>
                <a:lnTo>
                  <a:pt x="1259048" y="1219703"/>
                </a:lnTo>
                <a:lnTo>
                  <a:pt x="0" y="1219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25" name="Freeform 25"/>
          <p:cNvSpPr/>
          <p:nvPr/>
        </p:nvSpPr>
        <p:spPr>
          <a:xfrm>
            <a:off x="592903" y="4585490"/>
            <a:ext cx="871594" cy="191194"/>
          </a:xfrm>
          <a:custGeom>
            <a:avLst/>
            <a:gdLst/>
            <a:ahLst/>
            <a:cxnLst/>
            <a:rect l="l" t="t" r="r" b="b"/>
            <a:pathLst>
              <a:path w="871594" h="191194">
                <a:moveTo>
                  <a:pt x="0" y="0"/>
                </a:moveTo>
                <a:lnTo>
                  <a:pt x="871594" y="0"/>
                </a:lnTo>
                <a:lnTo>
                  <a:pt x="871594" y="191194"/>
                </a:lnTo>
                <a:lnTo>
                  <a:pt x="0" y="1911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77358" b="-79067"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26" name="Freeform 26"/>
          <p:cNvSpPr/>
          <p:nvPr/>
        </p:nvSpPr>
        <p:spPr>
          <a:xfrm>
            <a:off x="6135439" y="6080799"/>
            <a:ext cx="820194" cy="820194"/>
          </a:xfrm>
          <a:custGeom>
            <a:avLst/>
            <a:gdLst/>
            <a:ahLst/>
            <a:cxnLst/>
            <a:rect l="l" t="t" r="r" b="b"/>
            <a:pathLst>
              <a:path w="820194" h="820194">
                <a:moveTo>
                  <a:pt x="0" y="0"/>
                </a:moveTo>
                <a:lnTo>
                  <a:pt x="820195" y="0"/>
                </a:lnTo>
                <a:lnTo>
                  <a:pt x="820195" y="820195"/>
                </a:lnTo>
                <a:lnTo>
                  <a:pt x="0" y="82019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27" name="Freeform 27"/>
          <p:cNvSpPr/>
          <p:nvPr/>
        </p:nvSpPr>
        <p:spPr>
          <a:xfrm>
            <a:off x="12281101" y="8005307"/>
            <a:ext cx="562918" cy="900669"/>
          </a:xfrm>
          <a:custGeom>
            <a:avLst/>
            <a:gdLst/>
            <a:ahLst/>
            <a:cxnLst/>
            <a:rect l="l" t="t" r="r" b="b"/>
            <a:pathLst>
              <a:path w="562918" h="900669">
                <a:moveTo>
                  <a:pt x="0" y="0"/>
                </a:moveTo>
                <a:lnTo>
                  <a:pt x="562918" y="0"/>
                </a:lnTo>
                <a:lnTo>
                  <a:pt x="562918" y="900669"/>
                </a:lnTo>
                <a:lnTo>
                  <a:pt x="0" y="90066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28" name="Freeform 28"/>
          <p:cNvSpPr/>
          <p:nvPr/>
        </p:nvSpPr>
        <p:spPr>
          <a:xfrm>
            <a:off x="12047131" y="3840599"/>
            <a:ext cx="951816" cy="951816"/>
          </a:xfrm>
          <a:custGeom>
            <a:avLst/>
            <a:gdLst/>
            <a:ahLst/>
            <a:cxnLst/>
            <a:rect l="l" t="t" r="r" b="b"/>
            <a:pathLst>
              <a:path w="951816" h="951816">
                <a:moveTo>
                  <a:pt x="0" y="0"/>
                </a:moveTo>
                <a:lnTo>
                  <a:pt x="951816" y="0"/>
                </a:lnTo>
                <a:lnTo>
                  <a:pt x="951816" y="951816"/>
                </a:lnTo>
                <a:lnTo>
                  <a:pt x="0" y="95181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29" name="Freeform 29"/>
          <p:cNvSpPr/>
          <p:nvPr/>
        </p:nvSpPr>
        <p:spPr>
          <a:xfrm>
            <a:off x="12047131" y="6333734"/>
            <a:ext cx="951816" cy="568710"/>
          </a:xfrm>
          <a:custGeom>
            <a:avLst/>
            <a:gdLst/>
            <a:ahLst/>
            <a:cxnLst/>
            <a:rect l="l" t="t" r="r" b="b"/>
            <a:pathLst>
              <a:path w="951816" h="568710">
                <a:moveTo>
                  <a:pt x="0" y="0"/>
                </a:moveTo>
                <a:lnTo>
                  <a:pt x="951816" y="0"/>
                </a:lnTo>
                <a:lnTo>
                  <a:pt x="951816" y="568710"/>
                </a:lnTo>
                <a:lnTo>
                  <a:pt x="0" y="56871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30" name="Freeform 30"/>
          <p:cNvSpPr/>
          <p:nvPr/>
        </p:nvSpPr>
        <p:spPr>
          <a:xfrm>
            <a:off x="6135439" y="8069115"/>
            <a:ext cx="819130" cy="773054"/>
          </a:xfrm>
          <a:custGeom>
            <a:avLst/>
            <a:gdLst/>
            <a:ahLst/>
            <a:cxnLst/>
            <a:rect l="l" t="t" r="r" b="b"/>
            <a:pathLst>
              <a:path w="819130" h="773054">
                <a:moveTo>
                  <a:pt x="0" y="0"/>
                </a:moveTo>
                <a:lnTo>
                  <a:pt x="819131" y="0"/>
                </a:lnTo>
                <a:lnTo>
                  <a:pt x="819131" y="773054"/>
                </a:lnTo>
                <a:lnTo>
                  <a:pt x="0" y="77305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31" name="TextBox 31"/>
          <p:cNvSpPr txBox="1"/>
          <p:nvPr/>
        </p:nvSpPr>
        <p:spPr>
          <a:xfrm>
            <a:off x="1684574" y="8030313"/>
            <a:ext cx="3980463" cy="580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56"/>
              </a:lnSpc>
            </a:pPr>
            <a:r>
              <a:rPr lang="en-US" sz="1900" spc="241">
                <a:solidFill>
                  <a:srgbClr val="FFDE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NON-CONSOMMATEURS RELATIFS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81560" y="5701274"/>
            <a:ext cx="3980463" cy="876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56"/>
              </a:lnSpc>
            </a:pPr>
            <a:r>
              <a:rPr lang="en-US" sz="1900" spc="241">
                <a:solidFill>
                  <a:srgbClr val="FCDE0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CONSOMMATEURS ACTUELS NON-CLIENTS CASTORAMA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053531" y="2737542"/>
            <a:ext cx="5781473" cy="721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52"/>
              </a:lnSpc>
            </a:pPr>
            <a:r>
              <a:rPr lang="en-US" sz="2300" spc="292">
                <a:solidFill>
                  <a:srgbClr val="F1EE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DIFFÉRENCIATION FACE À LA CONCURRENCE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736062" y="5843436"/>
            <a:ext cx="5202083" cy="171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FDE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EXPÉRIENCE SENSORIELLE ET BIEN-ETRE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Valoriser la dimension émotionnelle (lumières, sons, ambiance).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1800">
              <a:solidFill>
                <a:srgbClr val="FFF7E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2281101" y="7957682"/>
            <a:ext cx="6112005" cy="99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FDE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SERVICES CONNECTÉS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Communauté, conseils digitaux et accompagnement client.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246042" y="3948180"/>
            <a:ext cx="4552236" cy="99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FDE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PERSONALISATION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 Offrir des solutions modulables et sur-mesure.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63242" y="1528315"/>
            <a:ext cx="16496058" cy="646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17"/>
              </a:lnSpc>
            </a:pPr>
            <a:r>
              <a:rPr lang="en-US" sz="2030" b="1" u="sng" spc="257">
                <a:solidFill>
                  <a:srgbClr val="0071B9"/>
                </a:solidFill>
                <a:latin typeface="Poppins Bold"/>
                <a:ea typeface="Poppins Bold"/>
                <a:cs typeface="Poppins Bold"/>
                <a:sym typeface="Poppins Bold"/>
              </a:rPr>
              <a:t>Notre Promesse</a:t>
            </a:r>
            <a:r>
              <a:rPr lang="en-US" sz="2030" b="1" spc="257">
                <a:solidFill>
                  <a:srgbClr val="0071B9"/>
                </a:solidFill>
                <a:latin typeface="Poppins Bold"/>
                <a:ea typeface="Poppins Bold"/>
                <a:cs typeface="Poppins Bold"/>
                <a:sym typeface="Poppins Bold"/>
              </a:rPr>
              <a:t> : Concilier plaisir de l’eau &amp; responsabilité environnementale avec une offre accessible.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908125" y="3966431"/>
            <a:ext cx="5891356" cy="1069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DE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ACCESIBILITÉ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DIY, Prix et Installation Rapide.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endParaRPr lang="en-US" sz="1800">
              <a:solidFill>
                <a:srgbClr val="FFF7E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6955634" y="5653649"/>
            <a:ext cx="4456580" cy="1312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DE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RESPONSABILITÉ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COnsommation d’eau limitée, économie d’énergie (isolation), éco-points cumulables sur app CastoWelll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955634" y="7957682"/>
            <a:ext cx="4523192" cy="99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DE5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FACILITÉ D’UTILISATION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PACKS “prêt-à-installer”, et application qui facilite la maintenance.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768488" y="4381171"/>
            <a:ext cx="3279235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89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Fidèles équipés, CSP+</a:t>
            </a:r>
          </a:p>
          <a:p>
            <a:pPr algn="ctr">
              <a:lnSpc>
                <a:spcPts val="2520"/>
              </a:lnSpc>
            </a:pPr>
            <a:r>
              <a:rPr lang="en-US" sz="1800" spc="-89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Upgrade durable et sécurisé.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035188" y="6608611"/>
            <a:ext cx="3279235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89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Utilisateurs concurrents.</a:t>
            </a:r>
          </a:p>
          <a:p>
            <a:pPr algn="ctr">
              <a:lnSpc>
                <a:spcPts val="2520"/>
              </a:lnSpc>
            </a:pPr>
            <a:r>
              <a:rPr lang="en-US" sz="1800" spc="-89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Accessoires premium &amp; écologiques.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035188" y="8632293"/>
            <a:ext cx="3279235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spc="-89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Jeunes classes moyennes.</a:t>
            </a:r>
          </a:p>
          <a:p>
            <a:pPr algn="ctr">
              <a:lnSpc>
                <a:spcPts val="2520"/>
              </a:lnSpc>
            </a:pPr>
            <a:r>
              <a:rPr lang="en-US" sz="1800" spc="-89">
                <a:solidFill>
                  <a:srgbClr val="FFF7ED"/>
                </a:solidFill>
                <a:latin typeface="Poppins"/>
                <a:ea typeface="Poppins"/>
                <a:cs typeface="Poppins"/>
                <a:sym typeface="Poppins"/>
              </a:rPr>
              <a:t>Détente simple, abordable, responsable.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81593" y="2737542"/>
            <a:ext cx="5781473" cy="359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52"/>
              </a:lnSpc>
            </a:pPr>
            <a:r>
              <a:rPr lang="en-US" sz="2300" spc="292">
                <a:solidFill>
                  <a:srgbClr val="F1EE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NOTRE CIBLE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963066" y="2737542"/>
            <a:ext cx="5781473" cy="359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52"/>
              </a:lnSpc>
            </a:pPr>
            <a:r>
              <a:rPr lang="en-US" sz="2300" spc="292">
                <a:solidFill>
                  <a:srgbClr val="F1EE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NOTRE POSITIONNEMENT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8851" y="3911976"/>
            <a:ext cx="4690828" cy="4263205"/>
            <a:chOff x="0" y="0"/>
            <a:chExt cx="1235444" cy="1122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5444" cy="1122820"/>
            </a:xfrm>
            <a:custGeom>
              <a:avLst/>
              <a:gdLst/>
              <a:ahLst/>
              <a:cxnLst/>
              <a:rect l="l" t="t" r="r" b="b"/>
              <a:pathLst>
                <a:path w="1235444" h="1122820">
                  <a:moveTo>
                    <a:pt x="82522" y="0"/>
                  </a:moveTo>
                  <a:lnTo>
                    <a:pt x="1152923" y="0"/>
                  </a:lnTo>
                  <a:cubicBezTo>
                    <a:pt x="1174809" y="0"/>
                    <a:pt x="1195799" y="8694"/>
                    <a:pt x="1211274" y="24170"/>
                  </a:cubicBezTo>
                  <a:cubicBezTo>
                    <a:pt x="1226750" y="39646"/>
                    <a:pt x="1235444" y="60636"/>
                    <a:pt x="1235444" y="82522"/>
                  </a:cubicBezTo>
                  <a:lnTo>
                    <a:pt x="1235444" y="1040298"/>
                  </a:lnTo>
                  <a:cubicBezTo>
                    <a:pt x="1235444" y="1085873"/>
                    <a:pt x="1198498" y="1122820"/>
                    <a:pt x="1152923" y="1122820"/>
                  </a:cubicBezTo>
                  <a:lnTo>
                    <a:pt x="82522" y="1122820"/>
                  </a:lnTo>
                  <a:cubicBezTo>
                    <a:pt x="60636" y="1122820"/>
                    <a:pt x="39646" y="1114125"/>
                    <a:pt x="24170" y="1098649"/>
                  </a:cubicBezTo>
                  <a:cubicBezTo>
                    <a:pt x="8694" y="1083174"/>
                    <a:pt x="0" y="1062184"/>
                    <a:pt x="0" y="1040298"/>
                  </a:cubicBezTo>
                  <a:lnTo>
                    <a:pt x="0" y="82522"/>
                  </a:lnTo>
                  <a:cubicBezTo>
                    <a:pt x="0" y="60636"/>
                    <a:pt x="8694" y="39646"/>
                    <a:pt x="24170" y="24170"/>
                  </a:cubicBezTo>
                  <a:cubicBezTo>
                    <a:pt x="39646" y="8694"/>
                    <a:pt x="60636" y="0"/>
                    <a:pt x="82522" y="0"/>
                  </a:cubicBezTo>
                  <a:close/>
                </a:path>
              </a:pathLst>
            </a:custGeom>
            <a:solidFill>
              <a:srgbClr val="0071B9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35444" cy="11799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510141" y="3911976"/>
            <a:ext cx="5103387" cy="4263205"/>
            <a:chOff x="0" y="0"/>
            <a:chExt cx="1344102" cy="11228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44102" cy="1122820"/>
            </a:xfrm>
            <a:custGeom>
              <a:avLst/>
              <a:gdLst/>
              <a:ahLst/>
              <a:cxnLst/>
              <a:rect l="l" t="t" r="r" b="b"/>
              <a:pathLst>
                <a:path w="1344102" h="1122820">
                  <a:moveTo>
                    <a:pt x="75851" y="0"/>
                  </a:moveTo>
                  <a:lnTo>
                    <a:pt x="1268251" y="0"/>
                  </a:lnTo>
                  <a:cubicBezTo>
                    <a:pt x="1310142" y="0"/>
                    <a:pt x="1344102" y="33960"/>
                    <a:pt x="1344102" y="75851"/>
                  </a:cubicBezTo>
                  <a:lnTo>
                    <a:pt x="1344102" y="1046969"/>
                  </a:lnTo>
                  <a:cubicBezTo>
                    <a:pt x="1344102" y="1088860"/>
                    <a:pt x="1310142" y="1122820"/>
                    <a:pt x="1268251" y="1122820"/>
                  </a:cubicBezTo>
                  <a:lnTo>
                    <a:pt x="75851" y="1122820"/>
                  </a:lnTo>
                  <a:cubicBezTo>
                    <a:pt x="33960" y="1122820"/>
                    <a:pt x="0" y="1088860"/>
                    <a:pt x="0" y="1046969"/>
                  </a:cubicBezTo>
                  <a:lnTo>
                    <a:pt x="0" y="75851"/>
                  </a:lnTo>
                  <a:cubicBezTo>
                    <a:pt x="0" y="33960"/>
                    <a:pt x="33960" y="0"/>
                    <a:pt x="75851" y="0"/>
                  </a:cubicBez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344102" cy="11799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054094" y="3911976"/>
            <a:ext cx="6776020" cy="4263205"/>
            <a:chOff x="0" y="0"/>
            <a:chExt cx="1784631" cy="11228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84631" cy="1122820"/>
            </a:xfrm>
            <a:custGeom>
              <a:avLst/>
              <a:gdLst/>
              <a:ahLst/>
              <a:cxnLst/>
              <a:rect l="l" t="t" r="r" b="b"/>
              <a:pathLst>
                <a:path w="1784631" h="1122820">
                  <a:moveTo>
                    <a:pt x="57127" y="0"/>
                  </a:moveTo>
                  <a:lnTo>
                    <a:pt x="1727504" y="0"/>
                  </a:lnTo>
                  <a:cubicBezTo>
                    <a:pt x="1759054" y="0"/>
                    <a:pt x="1784631" y="25577"/>
                    <a:pt x="1784631" y="57127"/>
                  </a:cubicBezTo>
                  <a:lnTo>
                    <a:pt x="1784631" y="1065692"/>
                  </a:lnTo>
                  <a:cubicBezTo>
                    <a:pt x="1784631" y="1097243"/>
                    <a:pt x="1759054" y="1122820"/>
                    <a:pt x="1727504" y="1122820"/>
                  </a:cubicBezTo>
                  <a:lnTo>
                    <a:pt x="57127" y="1122820"/>
                  </a:lnTo>
                  <a:cubicBezTo>
                    <a:pt x="25577" y="1122820"/>
                    <a:pt x="0" y="1097243"/>
                    <a:pt x="0" y="1065692"/>
                  </a:cubicBezTo>
                  <a:lnTo>
                    <a:pt x="0" y="57127"/>
                  </a:lnTo>
                  <a:cubicBezTo>
                    <a:pt x="0" y="25577"/>
                    <a:pt x="25577" y="0"/>
                    <a:pt x="57127" y="0"/>
                  </a:cubicBez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784631" cy="11799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887351" y="968776"/>
            <a:ext cx="2450428" cy="3957111"/>
          </a:xfrm>
          <a:custGeom>
            <a:avLst/>
            <a:gdLst/>
            <a:ahLst/>
            <a:cxnLst/>
            <a:rect l="l" t="t" r="r" b="b"/>
            <a:pathLst>
              <a:path w="2450428" h="3957111">
                <a:moveTo>
                  <a:pt x="0" y="0"/>
                </a:moveTo>
                <a:lnTo>
                  <a:pt x="2450428" y="0"/>
                </a:lnTo>
                <a:lnTo>
                  <a:pt x="2450428" y="3957111"/>
                </a:lnTo>
                <a:lnTo>
                  <a:pt x="0" y="39571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451" r="-249660"/>
            </a:stretch>
          </a:blipFill>
        </p:spPr>
        <p:txBody>
          <a:bodyPr/>
          <a:lstStyle/>
          <a:p>
            <a:endParaRPr lang="en-LB"/>
          </a:p>
        </p:txBody>
      </p:sp>
      <p:grpSp>
        <p:nvGrpSpPr>
          <p:cNvPr id="12" name="Group 12"/>
          <p:cNvGrpSpPr/>
          <p:nvPr/>
        </p:nvGrpSpPr>
        <p:grpSpPr>
          <a:xfrm>
            <a:off x="528850" y="5458303"/>
            <a:ext cx="4681788" cy="4370075"/>
            <a:chOff x="0" y="0"/>
            <a:chExt cx="1235444" cy="115096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35444" cy="1150966"/>
            </a:xfrm>
            <a:custGeom>
              <a:avLst/>
              <a:gdLst/>
              <a:ahLst/>
              <a:cxnLst/>
              <a:rect l="l" t="t" r="r" b="b"/>
              <a:pathLst>
                <a:path w="1235444" h="1150966">
                  <a:moveTo>
                    <a:pt x="82522" y="0"/>
                  </a:moveTo>
                  <a:lnTo>
                    <a:pt x="1152923" y="0"/>
                  </a:lnTo>
                  <a:cubicBezTo>
                    <a:pt x="1174809" y="0"/>
                    <a:pt x="1195799" y="8694"/>
                    <a:pt x="1211274" y="24170"/>
                  </a:cubicBezTo>
                  <a:cubicBezTo>
                    <a:pt x="1226750" y="39646"/>
                    <a:pt x="1235444" y="60636"/>
                    <a:pt x="1235444" y="82522"/>
                  </a:cubicBezTo>
                  <a:lnTo>
                    <a:pt x="1235444" y="1068444"/>
                  </a:lnTo>
                  <a:cubicBezTo>
                    <a:pt x="1235444" y="1090331"/>
                    <a:pt x="1226750" y="1111320"/>
                    <a:pt x="1211274" y="1126796"/>
                  </a:cubicBezTo>
                  <a:cubicBezTo>
                    <a:pt x="1195799" y="1142272"/>
                    <a:pt x="1174809" y="1150966"/>
                    <a:pt x="1152923" y="1150966"/>
                  </a:cubicBezTo>
                  <a:lnTo>
                    <a:pt x="82522" y="1150966"/>
                  </a:lnTo>
                  <a:cubicBezTo>
                    <a:pt x="60636" y="1150966"/>
                    <a:pt x="39646" y="1142272"/>
                    <a:pt x="24170" y="1126796"/>
                  </a:cubicBezTo>
                  <a:cubicBezTo>
                    <a:pt x="8694" y="1111320"/>
                    <a:pt x="0" y="1090331"/>
                    <a:pt x="0" y="1068444"/>
                  </a:cubicBezTo>
                  <a:lnTo>
                    <a:pt x="0" y="82522"/>
                  </a:lnTo>
                  <a:cubicBezTo>
                    <a:pt x="0" y="60636"/>
                    <a:pt x="8694" y="39646"/>
                    <a:pt x="24170" y="24170"/>
                  </a:cubicBezTo>
                  <a:cubicBezTo>
                    <a:pt x="39646" y="8694"/>
                    <a:pt x="60636" y="0"/>
                    <a:pt x="82522" y="0"/>
                  </a:cubicBezTo>
                  <a:close/>
                </a:path>
              </a:pathLst>
            </a:custGeom>
            <a:solidFill>
              <a:srgbClr val="FFFFFF"/>
            </a:solidFill>
            <a:ln w="190500" cap="rnd">
              <a:solidFill>
                <a:srgbClr val="0071B9"/>
              </a:solidFill>
              <a:prstDash val="solid"/>
              <a:round/>
            </a:ln>
          </p:spPr>
          <p:txBody>
            <a:bodyPr/>
            <a:lstStyle/>
            <a:p>
              <a:endParaRPr lang="en-LB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235444" cy="1208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526254" y="5458303"/>
            <a:ext cx="5044214" cy="4370075"/>
            <a:chOff x="0" y="0"/>
            <a:chExt cx="1344102" cy="115096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44102" cy="1150966"/>
            </a:xfrm>
            <a:custGeom>
              <a:avLst/>
              <a:gdLst/>
              <a:ahLst/>
              <a:cxnLst/>
              <a:rect l="l" t="t" r="r" b="b"/>
              <a:pathLst>
                <a:path w="1344102" h="1150966">
                  <a:moveTo>
                    <a:pt x="75851" y="0"/>
                  </a:moveTo>
                  <a:lnTo>
                    <a:pt x="1268251" y="0"/>
                  </a:lnTo>
                  <a:cubicBezTo>
                    <a:pt x="1310142" y="0"/>
                    <a:pt x="1344102" y="33960"/>
                    <a:pt x="1344102" y="75851"/>
                  </a:cubicBezTo>
                  <a:lnTo>
                    <a:pt x="1344102" y="1075116"/>
                  </a:lnTo>
                  <a:cubicBezTo>
                    <a:pt x="1344102" y="1117007"/>
                    <a:pt x="1310142" y="1150966"/>
                    <a:pt x="1268251" y="1150966"/>
                  </a:cubicBezTo>
                  <a:lnTo>
                    <a:pt x="75851" y="1150966"/>
                  </a:lnTo>
                  <a:cubicBezTo>
                    <a:pt x="33960" y="1150966"/>
                    <a:pt x="0" y="1117007"/>
                    <a:pt x="0" y="1075116"/>
                  </a:cubicBezTo>
                  <a:lnTo>
                    <a:pt x="0" y="75851"/>
                  </a:lnTo>
                  <a:cubicBezTo>
                    <a:pt x="0" y="33960"/>
                    <a:pt x="33960" y="0"/>
                    <a:pt x="75851" y="0"/>
                  </a:cubicBezTo>
                  <a:close/>
                </a:path>
              </a:pathLst>
            </a:custGeom>
            <a:solidFill>
              <a:srgbClr val="FFFFFF"/>
            </a:solidFill>
            <a:ln w="190500" cap="rnd">
              <a:solidFill>
                <a:srgbClr val="0370B9"/>
              </a:solidFill>
              <a:prstDash val="solid"/>
              <a:round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344102" cy="1208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054094" y="5458303"/>
            <a:ext cx="6776020" cy="4370075"/>
            <a:chOff x="0" y="0"/>
            <a:chExt cx="1787371" cy="115096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87371" cy="1150966"/>
            </a:xfrm>
            <a:custGeom>
              <a:avLst/>
              <a:gdLst/>
              <a:ahLst/>
              <a:cxnLst/>
              <a:rect l="l" t="t" r="r" b="b"/>
              <a:pathLst>
                <a:path w="1787371" h="1150966">
                  <a:moveTo>
                    <a:pt x="57040" y="0"/>
                  </a:moveTo>
                  <a:lnTo>
                    <a:pt x="1730331" y="0"/>
                  </a:lnTo>
                  <a:cubicBezTo>
                    <a:pt x="1745459" y="0"/>
                    <a:pt x="1759967" y="6010"/>
                    <a:pt x="1770664" y="16707"/>
                  </a:cubicBezTo>
                  <a:cubicBezTo>
                    <a:pt x="1781361" y="27404"/>
                    <a:pt x="1787371" y="41912"/>
                    <a:pt x="1787371" y="57040"/>
                  </a:cubicBezTo>
                  <a:lnTo>
                    <a:pt x="1787371" y="1093927"/>
                  </a:lnTo>
                  <a:cubicBezTo>
                    <a:pt x="1787371" y="1109054"/>
                    <a:pt x="1781361" y="1123563"/>
                    <a:pt x="1770664" y="1134260"/>
                  </a:cubicBezTo>
                  <a:cubicBezTo>
                    <a:pt x="1759967" y="1144957"/>
                    <a:pt x="1745459" y="1150966"/>
                    <a:pt x="1730331" y="1150966"/>
                  </a:cubicBezTo>
                  <a:lnTo>
                    <a:pt x="57040" y="1150966"/>
                  </a:lnTo>
                  <a:cubicBezTo>
                    <a:pt x="41912" y="1150966"/>
                    <a:pt x="27404" y="1144957"/>
                    <a:pt x="16707" y="1134260"/>
                  </a:cubicBezTo>
                  <a:cubicBezTo>
                    <a:pt x="6010" y="1123563"/>
                    <a:pt x="0" y="1109054"/>
                    <a:pt x="0" y="1093927"/>
                  </a:cubicBezTo>
                  <a:lnTo>
                    <a:pt x="0" y="57040"/>
                  </a:lnTo>
                  <a:cubicBezTo>
                    <a:pt x="0" y="41912"/>
                    <a:pt x="6010" y="27404"/>
                    <a:pt x="16707" y="16707"/>
                  </a:cubicBezTo>
                  <a:cubicBezTo>
                    <a:pt x="27404" y="6010"/>
                    <a:pt x="41912" y="0"/>
                    <a:pt x="57040" y="0"/>
                  </a:cubicBezTo>
                  <a:close/>
                </a:path>
              </a:pathLst>
            </a:custGeom>
            <a:solidFill>
              <a:srgbClr val="FFFFFF"/>
            </a:solidFill>
            <a:ln w="190500" cap="rnd">
              <a:solidFill>
                <a:srgbClr val="0370B9"/>
              </a:solidFill>
              <a:prstDash val="solid"/>
              <a:round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787371" cy="1208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1567336" y="5598641"/>
            <a:ext cx="5906652" cy="366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9"/>
              </a:lnSpc>
            </a:pPr>
            <a:r>
              <a:rPr lang="en-US" sz="1999" b="1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Personnalisez</a:t>
            </a:r>
            <a:r>
              <a:rPr lang="en-US" sz="1999" b="1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99" b="1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facilement</a:t>
            </a:r>
            <a:r>
              <a:rPr lang="en-US" sz="1999" b="1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grâce </a:t>
            </a:r>
            <a:r>
              <a:rPr lang="en-US" sz="1999" b="1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à</a:t>
            </a:r>
            <a:r>
              <a:rPr lang="en-US" sz="1999" b="1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en-US" sz="1999" b="1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revêtements</a:t>
            </a:r>
            <a:r>
              <a:rPr lang="en-US" sz="1999" b="1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99" b="1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aimantés</a:t>
            </a:r>
            <a:r>
              <a:rPr lang="en-US" sz="1999" b="1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999" b="1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faciles</a:t>
            </a:r>
            <a:r>
              <a:rPr lang="en-US" sz="1999" b="1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99" b="1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à</a:t>
            </a:r>
            <a:r>
              <a:rPr lang="en-US" sz="1999" b="1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poser</a:t>
            </a:r>
          </a:p>
          <a:p>
            <a:pPr algn="l">
              <a:lnSpc>
                <a:spcPts val="3199"/>
              </a:lnSpc>
            </a:pP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Leopard </a:t>
            </a: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Bois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Mosaïque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verte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3199"/>
              </a:lnSpc>
            </a:pPr>
            <a:endParaRPr lang="en-US" sz="1999" spc="17" dirty="0">
              <a:solidFill>
                <a:srgbClr val="34343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199"/>
              </a:lnSpc>
            </a:pPr>
            <a:r>
              <a:rPr lang="en-US" sz="1999" b="1" spc="17" dirty="0">
                <a:solidFill>
                  <a:srgbClr val="343434"/>
                </a:solidFill>
                <a:latin typeface="Poppins Bold"/>
                <a:ea typeface="Poppins Bold"/>
                <a:cs typeface="Poppins Bold"/>
                <a:sym typeface="Poppins Bold"/>
              </a:rPr>
              <a:t>Petit = 110€ </a:t>
            </a:r>
            <a:r>
              <a:rPr lang="en-US" sz="1999" b="1" spc="17" dirty="0" err="1">
                <a:solidFill>
                  <a:srgbClr val="343434"/>
                </a:solidFill>
                <a:latin typeface="Poppins Bold"/>
                <a:ea typeface="Poppins Bold"/>
                <a:cs typeface="Poppins Bold"/>
                <a:sym typeface="Poppins Bold"/>
              </a:rPr>
              <a:t>Moyen</a:t>
            </a:r>
            <a:r>
              <a:rPr lang="en-US" sz="1999" b="1" spc="17" dirty="0">
                <a:solidFill>
                  <a:srgbClr val="343434"/>
                </a:solidFill>
                <a:latin typeface="Poppins Bold"/>
                <a:ea typeface="Poppins Bold"/>
                <a:cs typeface="Poppins Bold"/>
                <a:sym typeface="Poppins Bold"/>
              </a:rPr>
              <a:t> = 140€ Grand = 180€</a:t>
            </a:r>
          </a:p>
          <a:p>
            <a:pPr algn="l">
              <a:lnSpc>
                <a:spcPts val="3199"/>
              </a:lnSpc>
            </a:pPr>
            <a:endParaRPr lang="en-US" sz="1999" b="1" spc="17" dirty="0">
              <a:solidFill>
                <a:srgbClr val="34343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521223" y="5453320"/>
            <a:ext cx="4698456" cy="4983"/>
          </a:xfrm>
          <a:prstGeom prst="line">
            <a:avLst/>
          </a:prstGeom>
          <a:ln w="28575" cap="flat">
            <a:solidFill>
              <a:srgbClr val="FFDC0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sp>
        <p:nvSpPr>
          <p:cNvPr id="23" name="AutoShape 23"/>
          <p:cNvSpPr/>
          <p:nvPr/>
        </p:nvSpPr>
        <p:spPr>
          <a:xfrm>
            <a:off x="5533019" y="5467607"/>
            <a:ext cx="5037449" cy="0"/>
          </a:xfrm>
          <a:prstGeom prst="line">
            <a:avLst/>
          </a:prstGeom>
          <a:ln w="28575" cap="flat">
            <a:solidFill>
              <a:srgbClr val="FFDC0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sp>
        <p:nvSpPr>
          <p:cNvPr id="24" name="AutoShape 24"/>
          <p:cNvSpPr/>
          <p:nvPr/>
        </p:nvSpPr>
        <p:spPr>
          <a:xfrm>
            <a:off x="11042153" y="5467607"/>
            <a:ext cx="6787961" cy="0"/>
          </a:xfrm>
          <a:prstGeom prst="line">
            <a:avLst/>
          </a:prstGeom>
          <a:ln w="28575" cap="flat">
            <a:solidFill>
              <a:srgbClr val="FFDC0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sp>
        <p:nvSpPr>
          <p:cNvPr id="25" name="Freeform 25"/>
          <p:cNvSpPr/>
          <p:nvPr/>
        </p:nvSpPr>
        <p:spPr>
          <a:xfrm>
            <a:off x="1730252" y="1695702"/>
            <a:ext cx="2288024" cy="2702500"/>
          </a:xfrm>
          <a:custGeom>
            <a:avLst/>
            <a:gdLst/>
            <a:ahLst/>
            <a:cxnLst/>
            <a:rect l="l" t="t" r="r" b="b"/>
            <a:pathLst>
              <a:path w="2288024" h="2702500">
                <a:moveTo>
                  <a:pt x="0" y="0"/>
                </a:moveTo>
                <a:lnTo>
                  <a:pt x="2288025" y="0"/>
                </a:lnTo>
                <a:lnTo>
                  <a:pt x="2288025" y="2702500"/>
                </a:lnTo>
                <a:lnTo>
                  <a:pt x="0" y="2702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403" b="-13403"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26" name="TextBox 26"/>
          <p:cNvSpPr txBox="1"/>
          <p:nvPr/>
        </p:nvSpPr>
        <p:spPr>
          <a:xfrm>
            <a:off x="844467" y="5884658"/>
            <a:ext cx="4038850" cy="3472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1999" b="1" spc="17" dirty="0">
                <a:solidFill>
                  <a:srgbClr val="343434"/>
                </a:solidFill>
                <a:latin typeface="Gotham Bold"/>
                <a:ea typeface="Gotham Bold"/>
                <a:cs typeface="Gotham Bold"/>
                <a:sym typeface="Gotham Bold"/>
              </a:rPr>
              <a:t>Allier </a:t>
            </a:r>
            <a:r>
              <a:rPr lang="en-US" sz="1999" b="1" spc="17" dirty="0" err="1">
                <a:solidFill>
                  <a:srgbClr val="343434"/>
                </a:solidFill>
                <a:latin typeface="Gotham Bold"/>
                <a:ea typeface="Gotham Bold"/>
                <a:cs typeface="Gotham Bold"/>
                <a:sym typeface="Gotham Bold"/>
              </a:rPr>
              <a:t>plaisir</a:t>
            </a:r>
            <a:r>
              <a:rPr lang="en-US" sz="1999" b="1" spc="17" dirty="0">
                <a:solidFill>
                  <a:srgbClr val="343434"/>
                </a:solidFill>
                <a:latin typeface="Gotham Bold"/>
                <a:ea typeface="Gotham Bold"/>
                <a:cs typeface="Gotham Bold"/>
                <a:sym typeface="Gotham Bold"/>
              </a:rPr>
              <a:t> et </a:t>
            </a:r>
            <a:r>
              <a:rPr lang="en-US" sz="1999" b="1" spc="17" dirty="0" err="1">
                <a:solidFill>
                  <a:srgbClr val="343434"/>
                </a:solidFill>
                <a:latin typeface="Gotham Bold"/>
                <a:ea typeface="Gotham Bold"/>
                <a:cs typeface="Gotham Bold"/>
                <a:sym typeface="Gotham Bold"/>
              </a:rPr>
              <a:t>consommation</a:t>
            </a:r>
            <a:r>
              <a:rPr lang="en-US" sz="1999" b="1" spc="17" dirty="0">
                <a:solidFill>
                  <a:srgbClr val="343434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1999" b="1" spc="17" dirty="0" err="1">
                <a:solidFill>
                  <a:srgbClr val="343434"/>
                </a:solidFill>
                <a:latin typeface="Gotham Bold"/>
                <a:ea typeface="Gotham Bold"/>
                <a:cs typeface="Gotham Bold"/>
                <a:sym typeface="Gotham Bold"/>
              </a:rPr>
              <a:t>responsable</a:t>
            </a:r>
            <a:r>
              <a:rPr lang="en-US" sz="1999" b="1" spc="17" dirty="0">
                <a:solidFill>
                  <a:srgbClr val="343434"/>
                </a:solidFill>
                <a:latin typeface="Gotham Bold"/>
                <a:ea typeface="Gotham Bold"/>
                <a:cs typeface="Gotham Bold"/>
                <a:sym typeface="Gotham Bold"/>
              </a:rPr>
              <a:t> RSE</a:t>
            </a:r>
          </a:p>
          <a:p>
            <a:pPr algn="l">
              <a:lnSpc>
                <a:spcPts val="1176"/>
              </a:lnSpc>
            </a:pPr>
            <a:endParaRPr lang="en-US" sz="1999" b="1" spc="17" dirty="0">
              <a:solidFill>
                <a:srgbClr val="343434"/>
              </a:solidFill>
              <a:latin typeface="Gotham Bold"/>
              <a:ea typeface="Gotham Bold"/>
              <a:cs typeface="Gotham Bold"/>
              <a:sym typeface="Gotham Bold"/>
            </a:endParaRPr>
          </a:p>
          <a:p>
            <a:pPr marL="431798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Couvercle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isolant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431798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999" spc="17" dirty="0" err="1">
                <a:solidFill>
                  <a:srgbClr val="343434"/>
                </a:solidFill>
                <a:latin typeface="Gotham"/>
                <a:ea typeface="Gotham"/>
                <a:cs typeface="Gotham"/>
                <a:sym typeface="Gotham"/>
              </a:rPr>
              <a:t>Bâche</a:t>
            </a:r>
            <a:r>
              <a:rPr lang="en-US" sz="1999" spc="17" dirty="0">
                <a:solidFill>
                  <a:srgbClr val="343434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999" spc="17" dirty="0" err="1">
                <a:solidFill>
                  <a:srgbClr val="343434"/>
                </a:solidFill>
                <a:latin typeface="Gotham"/>
                <a:ea typeface="Gotham"/>
                <a:cs typeface="Gotham"/>
                <a:sym typeface="Gotham"/>
              </a:rPr>
              <a:t>thermique</a:t>
            </a:r>
            <a:r>
              <a:rPr lang="en-US" sz="1999" spc="17" dirty="0">
                <a:solidFill>
                  <a:srgbClr val="343434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  <a:p>
            <a:pPr marL="431798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999" spc="17" dirty="0" err="1">
                <a:solidFill>
                  <a:srgbClr val="343434"/>
                </a:solidFill>
                <a:latin typeface="Gotham"/>
                <a:ea typeface="Gotham"/>
                <a:cs typeface="Gotham"/>
                <a:sym typeface="Gotham"/>
              </a:rPr>
              <a:t>Programmateur</a:t>
            </a:r>
            <a:r>
              <a:rPr lang="en-US" sz="1999" spc="17" dirty="0">
                <a:solidFill>
                  <a:srgbClr val="343434"/>
                </a:solidFill>
                <a:latin typeface="Gotham"/>
                <a:ea typeface="Gotham"/>
                <a:cs typeface="Gotham"/>
                <a:sym typeface="Gotham"/>
              </a:rPr>
              <a:t> intelligent / </a:t>
            </a:r>
          </a:p>
          <a:p>
            <a:pPr marL="431798" lvl="1" indent="-215899" algn="l">
              <a:lnSpc>
                <a:spcPts val="3199"/>
              </a:lnSpc>
              <a:spcAft>
                <a:spcPts val="1200"/>
              </a:spcAft>
              <a:buFont typeface="Arial"/>
              <a:buChar char="•"/>
            </a:pPr>
            <a:r>
              <a:rPr lang="en-US" sz="1999" spc="17" dirty="0" err="1">
                <a:solidFill>
                  <a:srgbClr val="343434"/>
                </a:solidFill>
                <a:latin typeface="Gotham"/>
                <a:ea typeface="Gotham"/>
                <a:cs typeface="Gotham"/>
                <a:sym typeface="Gotham"/>
              </a:rPr>
              <a:t>Thermomètre</a:t>
            </a:r>
            <a:r>
              <a:rPr lang="en-US" sz="1999" spc="17" dirty="0">
                <a:solidFill>
                  <a:srgbClr val="343434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999" spc="17" dirty="0" err="1">
                <a:solidFill>
                  <a:srgbClr val="343434"/>
                </a:solidFill>
                <a:latin typeface="Gotham"/>
                <a:ea typeface="Gotham"/>
                <a:cs typeface="Gotham"/>
                <a:sym typeface="Gotham"/>
              </a:rPr>
              <a:t>flottant</a:t>
            </a:r>
            <a:r>
              <a:rPr lang="en-US" sz="1999" spc="17" dirty="0">
                <a:solidFill>
                  <a:srgbClr val="343434"/>
                </a:solidFill>
                <a:latin typeface="Gotham"/>
                <a:ea typeface="Gotham"/>
                <a:cs typeface="Gotham"/>
                <a:sym typeface="Gotham"/>
              </a:rPr>
              <a:t> avec guide de consummation</a:t>
            </a:r>
          </a:p>
          <a:p>
            <a:pPr marL="215899" lvl="1" algn="ctr">
              <a:lnSpc>
                <a:spcPts val="3199"/>
              </a:lnSpc>
            </a:pPr>
            <a:r>
              <a:rPr lang="en-US" sz="1999" spc="17" dirty="0">
                <a:solidFill>
                  <a:srgbClr val="343434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999" b="1" spc="17" dirty="0">
                <a:solidFill>
                  <a:srgbClr val="343434"/>
                </a:solidFill>
                <a:latin typeface="Gotham Bold"/>
                <a:ea typeface="Gotham Bold"/>
                <a:cs typeface="Gotham Bold"/>
                <a:sym typeface="Gotham Bold"/>
              </a:rPr>
              <a:t>Prix = 175 euros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739748" y="5848008"/>
            <a:ext cx="4575669" cy="3590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9"/>
              </a:lnSpc>
            </a:pPr>
            <a:r>
              <a:rPr lang="en-US" sz="2000" spc="17" dirty="0">
                <a:solidFill>
                  <a:srgbClr val="3434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Pour les moments </a:t>
            </a:r>
            <a:r>
              <a:rPr lang="en-US" sz="2000" spc="17" dirty="0" err="1">
                <a:solidFill>
                  <a:srgbClr val="3434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festifs</a:t>
            </a:r>
            <a:r>
              <a:rPr lang="en-US" sz="2000" spc="17" dirty="0">
                <a:solidFill>
                  <a:srgbClr val="3434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dans </a:t>
            </a:r>
            <a:r>
              <a:rPr lang="en-US" sz="2000" spc="17" dirty="0" err="1">
                <a:solidFill>
                  <a:srgbClr val="34343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l’eau</a:t>
            </a:r>
            <a:endParaRPr lang="en-US" sz="2000" spc="17" dirty="0">
              <a:solidFill>
                <a:srgbClr val="34343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l">
              <a:lnSpc>
                <a:spcPts val="1760"/>
              </a:lnSpc>
            </a:pPr>
            <a:endParaRPr lang="en-US" sz="1899" spc="17" dirty="0">
              <a:solidFill>
                <a:srgbClr val="34343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Bar </a:t>
            </a: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flottant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Enceinte Bluetooth </a:t>
            </a: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étanche</a:t>
            </a:r>
            <a:endParaRPr lang="en-US" sz="1999" spc="17" dirty="0">
              <a:solidFill>
                <a:srgbClr val="34343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797" lvl="1" indent="-215899" algn="l">
              <a:lnSpc>
                <a:spcPts val="3199"/>
              </a:lnSpc>
              <a:buFont typeface="Arial"/>
              <a:buChar char="•"/>
            </a:pP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Jeu de </a:t>
            </a: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cartes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étanche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431797" lvl="1" indent="-215899" algn="l">
              <a:lnSpc>
                <a:spcPts val="3199"/>
              </a:lnSpc>
              <a:spcAft>
                <a:spcPts val="1200"/>
              </a:spcAft>
              <a:buFont typeface="Arial"/>
              <a:buChar char="•"/>
            </a:pP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Luminaires </a:t>
            </a: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flottants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LED </a:t>
            </a: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à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énergie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99" spc="17" dirty="0" err="1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solaire</a:t>
            </a:r>
            <a:r>
              <a:rPr lang="en-US" sz="1999" spc="17" dirty="0">
                <a:solidFill>
                  <a:srgbClr val="34343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lang="en-US" sz="1050" b="1" spc="17" dirty="0">
              <a:solidFill>
                <a:srgbClr val="343434"/>
              </a:solidFill>
              <a:latin typeface="Poppins Bold"/>
              <a:ea typeface="Poppins"/>
              <a:cs typeface="Poppins Bold"/>
              <a:sym typeface="Poppins Bold"/>
            </a:endParaRPr>
          </a:p>
          <a:p>
            <a:pPr marL="215898" lvl="1" algn="ctr">
              <a:lnSpc>
                <a:spcPts val="3199"/>
              </a:lnSpc>
              <a:spcAft>
                <a:spcPts val="1200"/>
              </a:spcAft>
            </a:pPr>
            <a:r>
              <a:rPr lang="en-US" sz="1999" b="1" spc="17" dirty="0">
                <a:solidFill>
                  <a:srgbClr val="343434"/>
                </a:solidFill>
                <a:latin typeface="Poppins Bold"/>
                <a:ea typeface="Poppins Bold"/>
                <a:cs typeface="Poppins Bold"/>
                <a:sym typeface="Poppins Bold"/>
              </a:rPr>
              <a:t>Prix = 60 euros 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238755" y="338921"/>
            <a:ext cx="10151246" cy="1120529"/>
            <a:chOff x="0" y="0"/>
            <a:chExt cx="2673579" cy="2951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673579" cy="295119"/>
            </a:xfrm>
            <a:custGeom>
              <a:avLst/>
              <a:gdLst/>
              <a:ahLst/>
              <a:cxnLst/>
              <a:rect l="l" t="t" r="r" b="b"/>
              <a:pathLst>
                <a:path w="2673579" h="295119">
                  <a:moveTo>
                    <a:pt x="0" y="0"/>
                  </a:moveTo>
                  <a:lnTo>
                    <a:pt x="2673579" y="0"/>
                  </a:lnTo>
                  <a:lnTo>
                    <a:pt x="2673579" y="295119"/>
                  </a:lnTo>
                  <a:lnTo>
                    <a:pt x="0" y="295119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2673579" cy="333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28700" y="556504"/>
            <a:ext cx="9707412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6362" spc="-318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Nos </a:t>
            </a:r>
            <a:r>
              <a:rPr lang="en-US" sz="6600" spc="-318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packs</a:t>
            </a:r>
          </a:p>
        </p:txBody>
      </p:sp>
      <p:sp>
        <p:nvSpPr>
          <p:cNvPr id="32" name="Freeform 32"/>
          <p:cNvSpPr/>
          <p:nvPr/>
        </p:nvSpPr>
        <p:spPr>
          <a:xfrm>
            <a:off x="13295989" y="886102"/>
            <a:ext cx="2449347" cy="3957111"/>
          </a:xfrm>
          <a:custGeom>
            <a:avLst/>
            <a:gdLst/>
            <a:ahLst/>
            <a:cxnLst/>
            <a:rect l="l" t="t" r="r" b="b"/>
            <a:pathLst>
              <a:path w="2449347" h="3957111">
                <a:moveTo>
                  <a:pt x="0" y="0"/>
                </a:moveTo>
                <a:lnTo>
                  <a:pt x="2449346" y="0"/>
                </a:lnTo>
                <a:lnTo>
                  <a:pt x="2449346" y="3957112"/>
                </a:lnTo>
                <a:lnTo>
                  <a:pt x="0" y="3957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7683" r="-131591"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33" name="Freeform 33"/>
          <p:cNvSpPr/>
          <p:nvPr/>
        </p:nvSpPr>
        <p:spPr>
          <a:xfrm>
            <a:off x="15624779" y="886102"/>
            <a:ext cx="2504838" cy="3957111"/>
          </a:xfrm>
          <a:custGeom>
            <a:avLst/>
            <a:gdLst/>
            <a:ahLst/>
            <a:cxnLst/>
            <a:rect l="l" t="t" r="r" b="b"/>
            <a:pathLst>
              <a:path w="2504838" h="3957111">
                <a:moveTo>
                  <a:pt x="0" y="0"/>
                </a:moveTo>
                <a:lnTo>
                  <a:pt x="2504838" y="0"/>
                </a:lnTo>
                <a:lnTo>
                  <a:pt x="2504838" y="3957112"/>
                </a:lnTo>
                <a:lnTo>
                  <a:pt x="0" y="3957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2764" r="-18329"/>
            </a:stretch>
          </a:blipFill>
        </p:spPr>
        <p:txBody>
          <a:bodyPr/>
          <a:lstStyle/>
          <a:p>
            <a:endParaRPr lang="en-LB"/>
          </a:p>
        </p:txBody>
      </p:sp>
      <p:grpSp>
        <p:nvGrpSpPr>
          <p:cNvPr id="34" name="Group 34"/>
          <p:cNvGrpSpPr/>
          <p:nvPr/>
        </p:nvGrpSpPr>
        <p:grpSpPr>
          <a:xfrm>
            <a:off x="-2099593" y="597433"/>
            <a:ext cx="2905638" cy="577339"/>
            <a:chOff x="0" y="0"/>
            <a:chExt cx="765271" cy="15205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65271" cy="152056"/>
            </a:xfrm>
            <a:custGeom>
              <a:avLst/>
              <a:gdLst/>
              <a:ahLst/>
              <a:cxnLst/>
              <a:rect l="l" t="t" r="r" b="b"/>
              <a:pathLst>
                <a:path w="765271" h="152056">
                  <a:moveTo>
                    <a:pt x="61282" y="0"/>
                  </a:moveTo>
                  <a:lnTo>
                    <a:pt x="703989" y="0"/>
                  </a:lnTo>
                  <a:cubicBezTo>
                    <a:pt x="737834" y="0"/>
                    <a:pt x="765271" y="27437"/>
                    <a:pt x="765271" y="61282"/>
                  </a:cubicBezTo>
                  <a:lnTo>
                    <a:pt x="765271" y="90774"/>
                  </a:lnTo>
                  <a:cubicBezTo>
                    <a:pt x="765271" y="124619"/>
                    <a:pt x="737834" y="152056"/>
                    <a:pt x="703989" y="152056"/>
                  </a:cubicBezTo>
                  <a:lnTo>
                    <a:pt x="61282" y="152056"/>
                  </a:lnTo>
                  <a:cubicBezTo>
                    <a:pt x="45029" y="152056"/>
                    <a:pt x="29442" y="145600"/>
                    <a:pt x="17949" y="134107"/>
                  </a:cubicBezTo>
                  <a:cubicBezTo>
                    <a:pt x="6457" y="122615"/>
                    <a:pt x="0" y="107027"/>
                    <a:pt x="0" y="90774"/>
                  </a:cubicBezTo>
                  <a:lnTo>
                    <a:pt x="0" y="61282"/>
                  </a:lnTo>
                  <a:cubicBezTo>
                    <a:pt x="0" y="27437"/>
                    <a:pt x="27437" y="0"/>
                    <a:pt x="61282" y="0"/>
                  </a:cubicBezTo>
                  <a:close/>
                </a:path>
              </a:pathLst>
            </a:custGeom>
            <a:solidFill>
              <a:srgbClr val="FFDD00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765271" cy="190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 lang="en-US" sz="1563" spc="-78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657075" y="4674427"/>
            <a:ext cx="4413634" cy="45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FFDC0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Pack Métamorph’O Éco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717029" y="4674427"/>
            <a:ext cx="4805648" cy="469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dirty="0">
                <a:solidFill>
                  <a:srgbClr val="FFDC0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Pack </a:t>
            </a:r>
            <a:r>
              <a:rPr lang="en-US" sz="2700" dirty="0" err="1">
                <a:solidFill>
                  <a:srgbClr val="FFDC0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Métamorph’O</a:t>
            </a:r>
            <a:r>
              <a:rPr lang="en-US" sz="2700" dirty="0">
                <a:solidFill>
                  <a:srgbClr val="FFDC0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Party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035702" y="4597291"/>
            <a:ext cx="5165119" cy="469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dirty="0">
                <a:solidFill>
                  <a:srgbClr val="FFDC0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Pack </a:t>
            </a:r>
            <a:r>
              <a:rPr lang="en-US" sz="2700" dirty="0" err="1">
                <a:solidFill>
                  <a:srgbClr val="FFDC0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Métamorph’O</a:t>
            </a:r>
            <a:r>
              <a:rPr lang="en-US" sz="2700" dirty="0">
                <a:solidFill>
                  <a:srgbClr val="FFDC0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Design</a:t>
            </a:r>
          </a:p>
        </p:txBody>
      </p:sp>
      <p:sp>
        <p:nvSpPr>
          <p:cNvPr id="40" name="Freeform 40"/>
          <p:cNvSpPr/>
          <p:nvPr/>
        </p:nvSpPr>
        <p:spPr>
          <a:xfrm>
            <a:off x="6890878" y="1695702"/>
            <a:ext cx="2325273" cy="2700194"/>
          </a:xfrm>
          <a:custGeom>
            <a:avLst/>
            <a:gdLst/>
            <a:ahLst/>
            <a:cxnLst/>
            <a:rect l="l" t="t" r="r" b="b"/>
            <a:pathLst>
              <a:path w="2325273" h="2700194">
                <a:moveTo>
                  <a:pt x="0" y="0"/>
                </a:moveTo>
                <a:lnTo>
                  <a:pt x="2325273" y="0"/>
                </a:lnTo>
                <a:lnTo>
                  <a:pt x="2325273" y="2700194"/>
                </a:lnTo>
                <a:lnTo>
                  <a:pt x="0" y="2700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403" b="-13403"/>
            </a:stretch>
          </a:blipFill>
        </p:spPr>
        <p:txBody>
          <a:bodyPr/>
          <a:lstStyle/>
          <a:p>
            <a:endParaRPr lang="en-L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2713" y="1810803"/>
            <a:ext cx="11513557" cy="5999379"/>
          </a:xfrm>
          <a:custGeom>
            <a:avLst/>
            <a:gdLst/>
            <a:ahLst/>
            <a:cxnLst/>
            <a:rect l="l" t="t" r="r" b="b"/>
            <a:pathLst>
              <a:path w="11513557" h="5999379">
                <a:moveTo>
                  <a:pt x="0" y="0"/>
                </a:moveTo>
                <a:lnTo>
                  <a:pt x="11513557" y="0"/>
                </a:lnTo>
                <a:lnTo>
                  <a:pt x="11513557" y="5999379"/>
                </a:lnTo>
                <a:lnTo>
                  <a:pt x="0" y="5999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7478" t="-116328" r="-10524" b="-94109"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n-LB"/>
          </a:p>
        </p:txBody>
      </p:sp>
      <p:sp>
        <p:nvSpPr>
          <p:cNvPr id="3" name="TextBox 3"/>
          <p:cNvSpPr txBox="1"/>
          <p:nvPr/>
        </p:nvSpPr>
        <p:spPr>
          <a:xfrm>
            <a:off x="2145287" y="2094884"/>
            <a:ext cx="3832338" cy="94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61"/>
              </a:lnSpc>
            </a:pPr>
            <a:r>
              <a:rPr lang="en-US" sz="6572">
                <a:solidFill>
                  <a:srgbClr val="F6F6F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Services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66489" y="3267517"/>
            <a:ext cx="10004224" cy="2924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5159" lvl="1" indent="-272580" algn="just">
              <a:lnSpc>
                <a:spcPts val="2651"/>
              </a:lnSpc>
              <a:buFont typeface="Arial"/>
              <a:buChar char="•"/>
            </a:pPr>
            <a:r>
              <a:rPr lang="en-US" sz="2525" b="1">
                <a:solidFill>
                  <a:srgbClr val="F6F6F6"/>
                </a:solidFill>
                <a:latin typeface="Poppins Bold"/>
                <a:ea typeface="Poppins Bold"/>
                <a:cs typeface="Poppins Bold"/>
                <a:sym typeface="Poppins Bold"/>
              </a:rPr>
              <a:t>Suivi intelligent</a:t>
            </a:r>
            <a:r>
              <a:rPr lang="en-US" sz="2525">
                <a:solidFill>
                  <a:srgbClr val="F6F6F6"/>
                </a:solidFill>
                <a:latin typeface="Poppins"/>
                <a:ea typeface="Poppins"/>
                <a:cs typeface="Poppins"/>
                <a:sym typeface="Poppins"/>
              </a:rPr>
              <a:t> : de la consommation d’eau, température, énergie... </a:t>
            </a:r>
          </a:p>
          <a:p>
            <a:pPr marL="545159" lvl="1" indent="-272580" algn="just">
              <a:lnSpc>
                <a:spcPts val="3030"/>
              </a:lnSpc>
              <a:buFont typeface="Arial"/>
              <a:buChar char="•"/>
            </a:pPr>
            <a:r>
              <a:rPr lang="en-US" sz="2525" b="1">
                <a:solidFill>
                  <a:srgbClr val="F6F6F6"/>
                </a:solidFill>
                <a:latin typeface="Poppins Bold"/>
                <a:ea typeface="Poppins Bold"/>
                <a:cs typeface="Poppins Bold"/>
                <a:sym typeface="Poppins Bold"/>
              </a:rPr>
              <a:t>Contrôle à distance</a:t>
            </a:r>
          </a:p>
          <a:p>
            <a:pPr marL="545159" lvl="1" indent="-272580" algn="just">
              <a:lnSpc>
                <a:spcPts val="3030"/>
              </a:lnSpc>
              <a:buFont typeface="Arial"/>
              <a:buChar char="•"/>
            </a:pPr>
            <a:r>
              <a:rPr lang="en-US" sz="2525" b="1">
                <a:solidFill>
                  <a:srgbClr val="F6F6F6"/>
                </a:solidFill>
                <a:latin typeface="Poppins Bold"/>
                <a:ea typeface="Poppins Bold"/>
                <a:cs typeface="Poppins Bold"/>
                <a:sym typeface="Poppins Bold"/>
              </a:rPr>
              <a:t>Tutos et DIY</a:t>
            </a:r>
            <a:r>
              <a:rPr lang="en-US" sz="2525">
                <a:solidFill>
                  <a:srgbClr val="F6F6F6"/>
                </a:solidFill>
                <a:latin typeface="Poppins"/>
                <a:ea typeface="Poppins"/>
                <a:cs typeface="Poppins"/>
                <a:sym typeface="Poppins"/>
              </a:rPr>
              <a:t> : vidéos d’installation, idées de bricolage complémentaires </a:t>
            </a:r>
          </a:p>
          <a:p>
            <a:pPr marL="545159" lvl="1" indent="-272580" algn="just">
              <a:lnSpc>
                <a:spcPts val="2979"/>
              </a:lnSpc>
              <a:buFont typeface="Arial"/>
              <a:buChar char="•"/>
            </a:pPr>
            <a:r>
              <a:rPr lang="en-US" sz="2525">
                <a:solidFill>
                  <a:srgbClr val="F6F6F6"/>
                </a:solidFill>
                <a:latin typeface="Poppins"/>
                <a:ea typeface="Poppins"/>
                <a:cs typeface="Poppins"/>
                <a:sym typeface="Poppins"/>
              </a:rPr>
              <a:t>Proposition d’abonnement d’entretien</a:t>
            </a:r>
          </a:p>
          <a:p>
            <a:pPr marL="545159" lvl="1" indent="-272580" algn="just">
              <a:lnSpc>
                <a:spcPts val="2979"/>
              </a:lnSpc>
              <a:buFont typeface="Arial"/>
              <a:buChar char="•"/>
            </a:pPr>
            <a:r>
              <a:rPr lang="en-US" sz="2525" b="1">
                <a:solidFill>
                  <a:srgbClr val="F6F6F6"/>
                </a:solidFill>
                <a:latin typeface="Poppins Bold"/>
                <a:ea typeface="Poppins Bold"/>
                <a:cs typeface="Poppins Bold"/>
                <a:sym typeface="Poppins Bold"/>
              </a:rPr>
              <a:t>Système de récompenses</a:t>
            </a:r>
            <a:r>
              <a:rPr lang="en-US" sz="2525">
                <a:solidFill>
                  <a:srgbClr val="F6F6F6"/>
                </a:solidFill>
                <a:latin typeface="Poppins"/>
                <a:ea typeface="Poppins"/>
                <a:cs typeface="Poppins"/>
                <a:sym typeface="Poppins"/>
              </a:rPr>
              <a:t> : cumul d’éco points</a:t>
            </a:r>
          </a:p>
          <a:p>
            <a:pPr algn="just">
              <a:lnSpc>
                <a:spcPts val="2651"/>
              </a:lnSpc>
            </a:pPr>
            <a:endParaRPr lang="en-US" sz="2525">
              <a:solidFill>
                <a:srgbClr val="F6F6F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409140" y="597433"/>
            <a:ext cx="4728704" cy="9356553"/>
            <a:chOff x="0" y="0"/>
            <a:chExt cx="2620010" cy="5184140"/>
          </a:xfrm>
        </p:grpSpPr>
        <p:sp>
          <p:nvSpPr>
            <p:cNvPr id="6" name="Freeform 6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7" name="Freeform 7"/>
            <p:cNvSpPr/>
            <p:nvPr/>
          </p:nvSpPr>
          <p:spPr>
            <a:xfrm>
              <a:off x="185420" y="156210"/>
              <a:ext cx="2250453" cy="4876800"/>
            </a:xfrm>
            <a:custGeom>
              <a:avLst/>
              <a:gdLst/>
              <a:ahLst/>
              <a:cxnLst/>
              <a:rect l="l" t="t" r="r" b="b"/>
              <a:pathLst>
                <a:path w="2250453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-10991" t="-5241" r="-12061" b="-5338"/>
              </a:stretch>
            </a:blipFill>
          </p:spPr>
          <p:txBody>
            <a:bodyPr/>
            <a:lstStyle/>
            <a:p>
              <a:endParaRPr lang="en-LB"/>
            </a:p>
          </p:txBody>
        </p:sp>
        <p:sp>
          <p:nvSpPr>
            <p:cNvPr id="8" name="Freeform 8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9" name="Freeform 9"/>
            <p:cNvSpPr/>
            <p:nvPr/>
          </p:nvSpPr>
          <p:spPr>
            <a:xfrm>
              <a:off x="1579738" y="187960"/>
              <a:ext cx="63785" cy="63501"/>
            </a:xfrm>
            <a:custGeom>
              <a:avLst/>
              <a:gdLst/>
              <a:ahLst/>
              <a:cxnLst/>
              <a:rect l="l" t="t" r="r" b="b"/>
              <a:pathLst>
                <a:path w="63785" h="63501">
                  <a:moveTo>
                    <a:pt x="31892" y="0"/>
                  </a:moveTo>
                  <a:cubicBezTo>
                    <a:pt x="20515" y="-51"/>
                    <a:pt x="9980" y="5989"/>
                    <a:pt x="4277" y="15834"/>
                  </a:cubicBezTo>
                  <a:cubicBezTo>
                    <a:pt x="-1426" y="25678"/>
                    <a:pt x="-1426" y="37822"/>
                    <a:pt x="4277" y="47666"/>
                  </a:cubicBezTo>
                  <a:cubicBezTo>
                    <a:pt x="9980" y="57511"/>
                    <a:pt x="20515" y="63551"/>
                    <a:pt x="31892" y="63500"/>
                  </a:cubicBezTo>
                  <a:cubicBezTo>
                    <a:pt x="43269" y="63551"/>
                    <a:pt x="53804" y="57511"/>
                    <a:pt x="59507" y="47666"/>
                  </a:cubicBezTo>
                  <a:cubicBezTo>
                    <a:pt x="65210" y="37822"/>
                    <a:pt x="65210" y="25678"/>
                    <a:pt x="59507" y="15834"/>
                  </a:cubicBezTo>
                  <a:cubicBezTo>
                    <a:pt x="53804" y="5989"/>
                    <a:pt x="43269" y="-51"/>
                    <a:pt x="31892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en-LB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562272" y="6025099"/>
            <a:ext cx="7665893" cy="3664133"/>
            <a:chOff x="0" y="0"/>
            <a:chExt cx="3039436" cy="145278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039436" cy="1452785"/>
            </a:xfrm>
            <a:custGeom>
              <a:avLst/>
              <a:gdLst/>
              <a:ahLst/>
              <a:cxnLst/>
              <a:rect l="l" t="t" r="r" b="b"/>
              <a:pathLst>
                <a:path w="3039436" h="1452785">
                  <a:moveTo>
                    <a:pt x="51506" y="0"/>
                  </a:moveTo>
                  <a:lnTo>
                    <a:pt x="2987930" y="0"/>
                  </a:lnTo>
                  <a:cubicBezTo>
                    <a:pt x="3016376" y="0"/>
                    <a:pt x="3039436" y="23060"/>
                    <a:pt x="3039436" y="51506"/>
                  </a:cubicBezTo>
                  <a:lnTo>
                    <a:pt x="3039436" y="1401280"/>
                  </a:lnTo>
                  <a:cubicBezTo>
                    <a:pt x="3039436" y="1414940"/>
                    <a:pt x="3034010" y="1428041"/>
                    <a:pt x="3024350" y="1437700"/>
                  </a:cubicBezTo>
                  <a:cubicBezTo>
                    <a:pt x="3014691" y="1447359"/>
                    <a:pt x="3001591" y="1452785"/>
                    <a:pt x="2987930" y="1452785"/>
                  </a:cubicBezTo>
                  <a:lnTo>
                    <a:pt x="51506" y="1452785"/>
                  </a:lnTo>
                  <a:cubicBezTo>
                    <a:pt x="23060" y="1452785"/>
                    <a:pt x="0" y="1429726"/>
                    <a:pt x="0" y="1401280"/>
                  </a:cubicBezTo>
                  <a:lnTo>
                    <a:pt x="0" y="51506"/>
                  </a:lnTo>
                  <a:cubicBezTo>
                    <a:pt x="0" y="37846"/>
                    <a:pt x="5426" y="24745"/>
                    <a:pt x="15086" y="15086"/>
                  </a:cubicBezTo>
                  <a:cubicBezTo>
                    <a:pt x="24745" y="5426"/>
                    <a:pt x="37846" y="0"/>
                    <a:pt x="51506" y="0"/>
                  </a:cubicBezTo>
                  <a:close/>
                </a:path>
              </a:pathLst>
            </a:custGeom>
            <a:solidFill>
              <a:srgbClr val="FFDC03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3039436" cy="1509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4910249" y="6361812"/>
            <a:ext cx="519526" cy="297547"/>
          </a:xfrm>
          <a:custGeom>
            <a:avLst/>
            <a:gdLst/>
            <a:ahLst/>
            <a:cxnLst/>
            <a:rect l="l" t="t" r="r" b="b"/>
            <a:pathLst>
              <a:path w="519526" h="297547">
                <a:moveTo>
                  <a:pt x="0" y="0"/>
                </a:moveTo>
                <a:lnTo>
                  <a:pt x="519525" y="0"/>
                </a:lnTo>
                <a:lnTo>
                  <a:pt x="519525" y="297546"/>
                </a:lnTo>
                <a:lnTo>
                  <a:pt x="0" y="2975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9" name="TextBox 19"/>
          <p:cNvSpPr txBox="1"/>
          <p:nvPr/>
        </p:nvSpPr>
        <p:spPr>
          <a:xfrm>
            <a:off x="5606538" y="6306469"/>
            <a:ext cx="2148319" cy="39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96"/>
              </a:lnSpc>
              <a:spcBef>
                <a:spcPct val="0"/>
              </a:spcBef>
            </a:pPr>
            <a:r>
              <a:rPr lang="en-US" sz="2686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Objectifs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910249" y="6748031"/>
            <a:ext cx="6960465" cy="2825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7018" lvl="1" indent="-218509" algn="l">
              <a:lnSpc>
                <a:spcPts val="2833"/>
              </a:lnSpc>
              <a:buFont typeface="Arial"/>
              <a:buChar char="•"/>
            </a:pPr>
            <a:r>
              <a:rPr lang="en-US" sz="202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Développement d’une fidélisation durable</a:t>
            </a:r>
            <a:r>
              <a:rPr lang="en-US" sz="202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: prolongement de la relation client. </a:t>
            </a:r>
          </a:p>
          <a:p>
            <a:pPr marL="437018" lvl="1" indent="-218509" algn="l">
              <a:lnSpc>
                <a:spcPts val="2833"/>
              </a:lnSpc>
              <a:buFont typeface="Arial"/>
              <a:buChar char="•"/>
            </a:pPr>
            <a:r>
              <a:rPr lang="en-US" sz="202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Hausse du panier moyen :</a:t>
            </a:r>
            <a:r>
              <a:rPr lang="en-US" sz="202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recommandations et abonnements qui amènent à des achats récurrents. </a:t>
            </a:r>
          </a:p>
          <a:p>
            <a:pPr marL="437018" lvl="1" indent="-218509" algn="l">
              <a:lnSpc>
                <a:spcPts val="2833"/>
              </a:lnSpc>
              <a:buFont typeface="Arial"/>
              <a:buChar char="•"/>
            </a:pPr>
            <a:r>
              <a:rPr lang="en-US" sz="202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Image davantage engagée et connectée de Castorama.  </a:t>
            </a:r>
          </a:p>
          <a:p>
            <a:pPr algn="l">
              <a:lnSpc>
                <a:spcPts val="2833"/>
              </a:lnSpc>
            </a:pPr>
            <a:endParaRPr lang="en-US" sz="2024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238755" y="338921"/>
            <a:ext cx="10151246" cy="1120529"/>
            <a:chOff x="0" y="0"/>
            <a:chExt cx="2673579" cy="29511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673579" cy="295119"/>
            </a:xfrm>
            <a:custGeom>
              <a:avLst/>
              <a:gdLst/>
              <a:ahLst/>
              <a:cxnLst/>
              <a:rect l="l" t="t" r="r" b="b"/>
              <a:pathLst>
                <a:path w="2673579" h="295119">
                  <a:moveTo>
                    <a:pt x="0" y="0"/>
                  </a:moveTo>
                  <a:lnTo>
                    <a:pt x="2673579" y="0"/>
                  </a:lnTo>
                  <a:lnTo>
                    <a:pt x="2673579" y="295119"/>
                  </a:lnTo>
                  <a:lnTo>
                    <a:pt x="0" y="295119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673579" cy="333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28700" y="556504"/>
            <a:ext cx="9707412" cy="81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6362" spc="-31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Notre application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-2099593" y="597433"/>
            <a:ext cx="2905638" cy="577339"/>
            <a:chOff x="0" y="0"/>
            <a:chExt cx="765271" cy="15205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5271" cy="152056"/>
            </a:xfrm>
            <a:custGeom>
              <a:avLst/>
              <a:gdLst/>
              <a:ahLst/>
              <a:cxnLst/>
              <a:rect l="l" t="t" r="r" b="b"/>
              <a:pathLst>
                <a:path w="765271" h="152056">
                  <a:moveTo>
                    <a:pt x="61282" y="0"/>
                  </a:moveTo>
                  <a:lnTo>
                    <a:pt x="703989" y="0"/>
                  </a:lnTo>
                  <a:cubicBezTo>
                    <a:pt x="737834" y="0"/>
                    <a:pt x="765271" y="27437"/>
                    <a:pt x="765271" y="61282"/>
                  </a:cubicBezTo>
                  <a:lnTo>
                    <a:pt x="765271" y="90774"/>
                  </a:lnTo>
                  <a:cubicBezTo>
                    <a:pt x="765271" y="124619"/>
                    <a:pt x="737834" y="152056"/>
                    <a:pt x="703989" y="152056"/>
                  </a:cubicBezTo>
                  <a:lnTo>
                    <a:pt x="61282" y="152056"/>
                  </a:lnTo>
                  <a:cubicBezTo>
                    <a:pt x="45029" y="152056"/>
                    <a:pt x="29442" y="145600"/>
                    <a:pt x="17949" y="134107"/>
                  </a:cubicBezTo>
                  <a:cubicBezTo>
                    <a:pt x="6457" y="122615"/>
                    <a:pt x="0" y="107027"/>
                    <a:pt x="0" y="90774"/>
                  </a:cubicBezTo>
                  <a:lnTo>
                    <a:pt x="0" y="61282"/>
                  </a:lnTo>
                  <a:cubicBezTo>
                    <a:pt x="0" y="27437"/>
                    <a:pt x="27437" y="0"/>
                    <a:pt x="61282" y="0"/>
                  </a:cubicBezTo>
                  <a:close/>
                </a:path>
              </a:pathLst>
            </a:custGeom>
            <a:solidFill>
              <a:srgbClr val="FFDD00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765271" cy="190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 lang="en-US" sz="1563" spc="-78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1192" y="1741554"/>
            <a:ext cx="7450986" cy="6803893"/>
            <a:chOff x="0" y="0"/>
            <a:chExt cx="1962399" cy="17919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2399" cy="1791972"/>
            </a:xfrm>
            <a:custGeom>
              <a:avLst/>
              <a:gdLst/>
              <a:ahLst/>
              <a:cxnLst/>
              <a:rect l="l" t="t" r="r" b="b"/>
              <a:pathLst>
                <a:path w="1962399" h="1791972">
                  <a:moveTo>
                    <a:pt x="0" y="0"/>
                  </a:moveTo>
                  <a:lnTo>
                    <a:pt x="1962399" y="0"/>
                  </a:lnTo>
                  <a:lnTo>
                    <a:pt x="1962399" y="1791972"/>
                  </a:lnTo>
                  <a:lnTo>
                    <a:pt x="0" y="1791972"/>
                  </a:lnTo>
                  <a:close/>
                </a:path>
              </a:pathLst>
            </a:custGeom>
            <a:solidFill>
              <a:srgbClr val="FFDC03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962399" cy="186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76019" y="330468"/>
            <a:ext cx="10151246" cy="1120529"/>
            <a:chOff x="0" y="0"/>
            <a:chExt cx="2673579" cy="2951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73579" cy="295119"/>
            </a:xfrm>
            <a:custGeom>
              <a:avLst/>
              <a:gdLst/>
              <a:ahLst/>
              <a:cxnLst/>
              <a:rect l="l" t="t" r="r" b="b"/>
              <a:pathLst>
                <a:path w="2673579" h="295119">
                  <a:moveTo>
                    <a:pt x="0" y="0"/>
                  </a:moveTo>
                  <a:lnTo>
                    <a:pt x="2673579" y="0"/>
                  </a:lnTo>
                  <a:lnTo>
                    <a:pt x="2673579" y="295119"/>
                  </a:lnTo>
                  <a:lnTo>
                    <a:pt x="0" y="295119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673579" cy="333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2099593" y="597433"/>
            <a:ext cx="2905638" cy="577339"/>
            <a:chOff x="0" y="0"/>
            <a:chExt cx="765271" cy="1520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5271" cy="152056"/>
            </a:xfrm>
            <a:custGeom>
              <a:avLst/>
              <a:gdLst/>
              <a:ahLst/>
              <a:cxnLst/>
              <a:rect l="l" t="t" r="r" b="b"/>
              <a:pathLst>
                <a:path w="765271" h="152056">
                  <a:moveTo>
                    <a:pt x="61282" y="0"/>
                  </a:moveTo>
                  <a:lnTo>
                    <a:pt x="703989" y="0"/>
                  </a:lnTo>
                  <a:cubicBezTo>
                    <a:pt x="737834" y="0"/>
                    <a:pt x="765271" y="27437"/>
                    <a:pt x="765271" y="61282"/>
                  </a:cubicBezTo>
                  <a:lnTo>
                    <a:pt x="765271" y="90774"/>
                  </a:lnTo>
                  <a:cubicBezTo>
                    <a:pt x="765271" y="124619"/>
                    <a:pt x="737834" y="152056"/>
                    <a:pt x="703989" y="152056"/>
                  </a:cubicBezTo>
                  <a:lnTo>
                    <a:pt x="61282" y="152056"/>
                  </a:lnTo>
                  <a:cubicBezTo>
                    <a:pt x="45029" y="152056"/>
                    <a:pt x="29442" y="145600"/>
                    <a:pt x="17949" y="134107"/>
                  </a:cubicBezTo>
                  <a:cubicBezTo>
                    <a:pt x="6457" y="122615"/>
                    <a:pt x="0" y="107027"/>
                    <a:pt x="0" y="90774"/>
                  </a:cubicBezTo>
                  <a:lnTo>
                    <a:pt x="0" y="61282"/>
                  </a:lnTo>
                  <a:cubicBezTo>
                    <a:pt x="0" y="27437"/>
                    <a:pt x="27437" y="0"/>
                    <a:pt x="61282" y="0"/>
                  </a:cubicBezTo>
                  <a:close/>
                </a:path>
              </a:pathLst>
            </a:custGeom>
            <a:solidFill>
              <a:srgbClr val="FFDD00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765271" cy="190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 lang="en-US" sz="1563" spc="-78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8314" y="1741554"/>
            <a:ext cx="7450986" cy="6803893"/>
            <a:chOff x="0" y="0"/>
            <a:chExt cx="1962399" cy="179197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62399" cy="1791972"/>
            </a:xfrm>
            <a:custGeom>
              <a:avLst/>
              <a:gdLst/>
              <a:ahLst/>
              <a:cxnLst/>
              <a:rect l="l" t="t" r="r" b="b"/>
              <a:pathLst>
                <a:path w="1962399" h="1791972">
                  <a:moveTo>
                    <a:pt x="0" y="0"/>
                  </a:moveTo>
                  <a:lnTo>
                    <a:pt x="1962399" y="0"/>
                  </a:lnTo>
                  <a:lnTo>
                    <a:pt x="1962399" y="1791972"/>
                  </a:lnTo>
                  <a:lnTo>
                    <a:pt x="0" y="1791972"/>
                  </a:lnTo>
                  <a:close/>
                </a:path>
              </a:pathLst>
            </a:custGeom>
            <a:solidFill>
              <a:srgbClr val="FFDC03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1962399" cy="1868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2428168" y="5814258"/>
            <a:ext cx="5277035" cy="4248731"/>
          </a:xfrm>
          <a:custGeom>
            <a:avLst/>
            <a:gdLst/>
            <a:ahLst/>
            <a:cxnLst/>
            <a:rect l="l" t="t" r="r" b="b"/>
            <a:pathLst>
              <a:path w="5277035" h="4248731">
                <a:moveTo>
                  <a:pt x="0" y="0"/>
                </a:moveTo>
                <a:lnTo>
                  <a:pt x="5277034" y="0"/>
                </a:lnTo>
                <a:lnTo>
                  <a:pt x="5277034" y="4248731"/>
                </a:lnTo>
                <a:lnTo>
                  <a:pt x="0" y="42487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9719"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5" name="Freeform 15"/>
          <p:cNvSpPr/>
          <p:nvPr/>
        </p:nvSpPr>
        <p:spPr>
          <a:xfrm>
            <a:off x="9307495" y="4737835"/>
            <a:ext cx="8452625" cy="5325154"/>
          </a:xfrm>
          <a:custGeom>
            <a:avLst/>
            <a:gdLst/>
            <a:ahLst/>
            <a:cxnLst/>
            <a:rect l="l" t="t" r="r" b="b"/>
            <a:pathLst>
              <a:path w="8452625" h="5325154">
                <a:moveTo>
                  <a:pt x="0" y="0"/>
                </a:moveTo>
                <a:lnTo>
                  <a:pt x="8452625" y="0"/>
                </a:lnTo>
                <a:lnTo>
                  <a:pt x="8452625" y="5325154"/>
                </a:lnTo>
                <a:lnTo>
                  <a:pt x="0" y="53251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6" name="TextBox 16"/>
          <p:cNvSpPr txBox="1"/>
          <p:nvPr/>
        </p:nvSpPr>
        <p:spPr>
          <a:xfrm>
            <a:off x="553234" y="642576"/>
            <a:ext cx="9974030" cy="808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8"/>
              </a:lnSpc>
            </a:pPr>
            <a:r>
              <a:rPr lang="en-US" sz="6262" spc="-31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Distribution off et on line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0" y="11750821"/>
            <a:ext cx="18288000" cy="27181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 magasin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Shop-in-shop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Espace Démo / Zone outdoor : un jacuzzi monté + exemples de packs Métamorph’O installés + revêtements Design aimantés visibles. Pour les magasins où les espaces sont plus réduits pour exposer un jacuzzi, on peut mettre des panneaux “Avant / Après ” montrant le changement des revêtements magnétiques.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 démonstrations montrant la facilité d’installation : aimants + revêtement peuvent être tester par le client en magasin.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Corner immersif : îlots de démonstration avec packs Métamorph’O ouverts, QR codes vers tutos vidéo et téléchargement de l’app CastoWell, signalétique Green Star.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Services pratiques : diagnostic rapide + conseils d’entretien dans des ateliers gratuits (Castostages)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Méthode de cross-selling en magasin : chaque spa vendu doit déclencher automatiquement :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Proposition du Pack Métamorph’O Éco (rassurance + réduction consommation).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Proposition du Pack Métamorph’O Party (utilisation “fun” immédiate).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Proposition d’un revêtement Métamorph’O Design pour personnaliser directement chez soi.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Bundle possible: Pack “First Spa Experience” (Spa + Pack Eco + 1 revêtement Design).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Services à forte preuve d’accessibilité :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Ateliers Castostage : Des ateliers peuvent être créer autours de différentes thématiques qui nous permettront de vendre nos packs : “Personnaliser son spa selon ses envies” &amp; “Avoir un spa et respecter l'environnement ” (gratuits, 1h30).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Click &amp; Drive / Retrait express pour les achats volumineux ou impulsifs.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Fidélité C-Casto / C-Casto Max : éco-points boostés sur packs durables, points Éco récupérables directement sur l’app Castowell </a:t>
            </a:r>
          </a:p>
          <a:p>
            <a:pPr algn="l">
              <a:lnSpc>
                <a:spcPts val="3859"/>
              </a:lnSpc>
            </a:pPr>
            <a:endParaRPr lang="en-US" sz="2756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 ligne  (Castorama.fr / App)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Parcours digital simplifié avec une page produit Spa = Hub central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=&gt; un onglet “Personnaliser mon spa” intégrant :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Packs Métamorph’O Eco / Party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Packs Métamorph’O Design (avec visualiseur 3D simple)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Accessoires compatibles Castorama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+ Mise en avant d’un bundle à prix avantageux.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Configurateur : visualisation du spa avec un des packs à sélectionner + estimation des économies d’eau/énergie (Green Star)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Tutoriels &amp; Academy : vidéos DIY + articles SEO (relais via 18h39).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CastoWell App : suivi consommation, rappels, éco-points, recommandations.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Omnicanalité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Drive 2h : CTA principal sur les fiches spa &amp; packs.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Livraison à domicile également possible pour les produits volumineux.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Hello Casto : assistant vocal pour FAQ (mise en eau, hivernage).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Lien direct avec CastoWell : 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Sur le site :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CTA : “Profitez de fonctionnalités exclusives avec l’application CastoWell”.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Mise en avant des bénéfices :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Pilotage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Suivi eau/énergie </a:t>
            </a:r>
          </a:p>
          <a:p>
            <a:pPr marL="595125" lvl="1" indent="-297562" algn="ctr">
              <a:lnSpc>
                <a:spcPts val="3859"/>
              </a:lnSpc>
              <a:buFont typeface="Arial"/>
              <a:buChar char="•"/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Abonnements entretien </a:t>
            </a:r>
          </a:p>
          <a:p>
            <a:pPr algn="ctr">
              <a:lnSpc>
                <a:spcPts val="3859"/>
              </a:lnSpc>
            </a:pPr>
            <a:r>
              <a:rPr lang="en-US" sz="275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 • Recommandations personnalisées ; “si vous avez aimez... alors vous aimerez aussi...” </a:t>
            </a:r>
          </a:p>
          <a:p>
            <a:pPr algn="ctr">
              <a:lnSpc>
                <a:spcPts val="3859"/>
              </a:lnSpc>
            </a:pPr>
            <a:endParaRPr lang="en-US" sz="2756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41192" y="2221368"/>
            <a:ext cx="7450986" cy="1209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57" lvl="1" indent="-244329" algn="l">
              <a:lnSpc>
                <a:spcPts val="3168"/>
              </a:lnSpc>
              <a:buFont typeface="Arial"/>
              <a:buChar char="•"/>
            </a:pPr>
            <a:r>
              <a:rPr lang="en-US" sz="2263" b="1" spc="-11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Shop-in-shop Bien-être (</a:t>
            </a:r>
            <a:r>
              <a:rPr lang="en-US" sz="2263" spc="-11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20–40 m²) : îlots démo, QR codes tutos, corner CastoWell App, signalétique Green Star.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41192" y="3529134"/>
            <a:ext cx="7450986" cy="809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57" lvl="1" indent="-244329" algn="l">
              <a:lnSpc>
                <a:spcPts val="3168"/>
              </a:lnSpc>
              <a:buFont typeface="Arial"/>
              <a:buChar char="•"/>
            </a:pPr>
            <a:r>
              <a:rPr lang="en-US" sz="2263" b="1" spc="-11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Pop-up saisonnier</a:t>
            </a:r>
            <a:r>
              <a:rPr lang="en-US" sz="2263" spc="-11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(avril–juillet) : kiosques en allée trafic + Casto Express.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41192" y="4436851"/>
            <a:ext cx="7450986" cy="809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57" lvl="1" indent="-244329" algn="l">
              <a:lnSpc>
                <a:spcPts val="3168"/>
              </a:lnSpc>
              <a:buFont typeface="Arial"/>
              <a:buChar char="•"/>
            </a:pPr>
            <a:r>
              <a:rPr lang="en-US" sz="2263" b="1" spc="-11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Services :</a:t>
            </a:r>
            <a:r>
              <a:rPr lang="en-US" sz="2263" spc="-11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Ateliers Castostages gratuits  sur la personnalisation et l'usage responsable.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08314" y="2126266"/>
            <a:ext cx="7450986" cy="1172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Cross-Selling :</a:t>
            </a:r>
            <a:r>
              <a:rPr lang="en-US" sz="2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Chaque vente de spa déclenche la proposition automatique des Packs Métamorph’O.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08314" y="3373554"/>
            <a:ext cx="7450986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Actions omnicanales:</a:t>
            </a:r>
            <a:r>
              <a:rPr lang="en-US" sz="2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Click &amp; Drive et retrait express en 2h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808314" y="4309845"/>
            <a:ext cx="7168566" cy="1198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Module CastoWell dans l’application : </a:t>
            </a:r>
            <a:r>
              <a:rPr lang="en-US" sz="2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suivi consommation, rappels, éco-points, recommandations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43756" y="2884617"/>
            <a:ext cx="2732855" cy="740234"/>
            <a:chOff x="0" y="0"/>
            <a:chExt cx="719764" cy="1949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19764" cy="194959"/>
            </a:xfrm>
            <a:custGeom>
              <a:avLst/>
              <a:gdLst/>
              <a:ahLst/>
              <a:cxnLst/>
              <a:rect l="l" t="t" r="r" b="b"/>
              <a:pathLst>
                <a:path w="719764" h="194959">
                  <a:moveTo>
                    <a:pt x="0" y="0"/>
                  </a:moveTo>
                  <a:lnTo>
                    <a:pt x="719764" y="0"/>
                  </a:lnTo>
                  <a:lnTo>
                    <a:pt x="719764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E8E1D8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19764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Notoriété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168K €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76019" y="330468"/>
            <a:ext cx="10151246" cy="1120529"/>
            <a:chOff x="0" y="0"/>
            <a:chExt cx="2673579" cy="2951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73579" cy="295119"/>
            </a:xfrm>
            <a:custGeom>
              <a:avLst/>
              <a:gdLst/>
              <a:ahLst/>
              <a:cxnLst/>
              <a:rect l="l" t="t" r="r" b="b"/>
              <a:pathLst>
                <a:path w="2673579" h="295119">
                  <a:moveTo>
                    <a:pt x="0" y="0"/>
                  </a:moveTo>
                  <a:lnTo>
                    <a:pt x="2673579" y="0"/>
                  </a:lnTo>
                  <a:lnTo>
                    <a:pt x="2673579" y="295119"/>
                  </a:lnTo>
                  <a:lnTo>
                    <a:pt x="0" y="295119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673579" cy="333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626701"/>
            <a:ext cx="9287784" cy="82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8"/>
              </a:lnSpc>
            </a:pPr>
            <a:r>
              <a:rPr lang="en-US" sz="6462" spc="-32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Plan Media 2026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5855168" y="2884617"/>
            <a:ext cx="2305807" cy="740234"/>
            <a:chOff x="0" y="0"/>
            <a:chExt cx="607291" cy="19495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7291" cy="194959"/>
            </a:xfrm>
            <a:custGeom>
              <a:avLst/>
              <a:gdLst/>
              <a:ahLst/>
              <a:cxnLst/>
              <a:rect l="l" t="t" r="r" b="b"/>
              <a:pathLst>
                <a:path w="607291" h="194959">
                  <a:moveTo>
                    <a:pt x="0" y="0"/>
                  </a:moveTo>
                  <a:lnTo>
                    <a:pt x="607291" y="0"/>
                  </a:lnTo>
                  <a:lnTo>
                    <a:pt x="607291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E8E1D8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07291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Image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60K €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572431" y="4082081"/>
            <a:ext cx="14588544" cy="108767"/>
            <a:chOff x="0" y="0"/>
            <a:chExt cx="3842250" cy="2864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842250" cy="28646"/>
            </a:xfrm>
            <a:custGeom>
              <a:avLst/>
              <a:gdLst/>
              <a:ahLst/>
              <a:cxnLst/>
              <a:rect l="l" t="t" r="r" b="b"/>
              <a:pathLst>
                <a:path w="3842250" h="28646">
                  <a:moveTo>
                    <a:pt x="0" y="0"/>
                  </a:moveTo>
                  <a:lnTo>
                    <a:pt x="3842250" y="0"/>
                  </a:lnTo>
                  <a:lnTo>
                    <a:pt x="3842250" y="28646"/>
                  </a:lnTo>
                  <a:lnTo>
                    <a:pt x="0" y="28646"/>
                  </a:lnTo>
                  <a:close/>
                </a:path>
              </a:pathLst>
            </a:custGeom>
            <a:solidFill>
              <a:srgbClr val="FFADAD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842250" cy="66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517962" y="3819339"/>
            <a:ext cx="2461250" cy="740234"/>
            <a:chOff x="0" y="0"/>
            <a:chExt cx="648230" cy="19495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8230" cy="194959"/>
            </a:xfrm>
            <a:custGeom>
              <a:avLst/>
              <a:gdLst/>
              <a:ahLst/>
              <a:cxnLst/>
              <a:rect l="l" t="t" r="r" b="b"/>
              <a:pathLst>
                <a:path w="648230" h="194959">
                  <a:moveTo>
                    <a:pt x="0" y="0"/>
                  </a:moveTo>
                  <a:lnTo>
                    <a:pt x="648230" y="0"/>
                  </a:lnTo>
                  <a:lnTo>
                    <a:pt x="648230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FFADAD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648230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Inspiration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81K €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43756" y="3819339"/>
            <a:ext cx="2880272" cy="740234"/>
            <a:chOff x="0" y="0"/>
            <a:chExt cx="758590" cy="19495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58590" cy="194959"/>
            </a:xfrm>
            <a:custGeom>
              <a:avLst/>
              <a:gdLst/>
              <a:ahLst/>
              <a:cxnLst/>
              <a:rect l="l" t="t" r="r" b="b"/>
              <a:pathLst>
                <a:path w="758590" h="194959">
                  <a:moveTo>
                    <a:pt x="0" y="0"/>
                  </a:moveTo>
                  <a:lnTo>
                    <a:pt x="758590" y="0"/>
                  </a:lnTo>
                  <a:lnTo>
                    <a:pt x="758590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FFADAD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758590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Activation 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63,3K €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016975" y="3819339"/>
            <a:ext cx="2881751" cy="740234"/>
            <a:chOff x="0" y="0"/>
            <a:chExt cx="758980" cy="19495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58980" cy="194959"/>
            </a:xfrm>
            <a:custGeom>
              <a:avLst/>
              <a:gdLst/>
              <a:ahLst/>
              <a:cxnLst/>
              <a:rect l="l" t="t" r="r" b="b"/>
              <a:pathLst>
                <a:path w="758980" h="194959">
                  <a:moveTo>
                    <a:pt x="0" y="0"/>
                  </a:moveTo>
                  <a:lnTo>
                    <a:pt x="758980" y="0"/>
                  </a:lnTo>
                  <a:lnTo>
                    <a:pt x="758980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FFADAD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758980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Incitation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67,5K €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993976" y="3819339"/>
            <a:ext cx="1521976" cy="717615"/>
            <a:chOff x="0" y="0"/>
            <a:chExt cx="400850" cy="18900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00850" cy="189002"/>
            </a:xfrm>
            <a:custGeom>
              <a:avLst/>
              <a:gdLst/>
              <a:ahLst/>
              <a:cxnLst/>
              <a:rect l="l" t="t" r="r" b="b"/>
              <a:pathLst>
                <a:path w="400850" h="189002">
                  <a:moveTo>
                    <a:pt x="0" y="0"/>
                  </a:moveTo>
                  <a:lnTo>
                    <a:pt x="400850" y="0"/>
                  </a:lnTo>
                  <a:lnTo>
                    <a:pt x="400850" y="189002"/>
                  </a:lnTo>
                  <a:lnTo>
                    <a:pt x="0" y="189002"/>
                  </a:lnTo>
                  <a:close/>
                </a:path>
              </a:pathLst>
            </a:custGeom>
            <a:solidFill>
              <a:srgbClr val="FFADAD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400850" cy="227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Lifestyle </a:t>
              </a:r>
            </a:p>
            <a:p>
              <a:pPr algn="ctr">
                <a:lnSpc>
                  <a:spcPts val="2048"/>
                </a:lnSpc>
              </a:pPr>
              <a:r>
                <a:rPr lang="en-US" sz="1463" spc="-7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66K €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598388" y="3819339"/>
            <a:ext cx="2181106" cy="740234"/>
            <a:chOff x="0" y="0"/>
            <a:chExt cx="574448" cy="19495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74448" cy="194959"/>
            </a:xfrm>
            <a:custGeom>
              <a:avLst/>
              <a:gdLst/>
              <a:ahLst/>
              <a:cxnLst/>
              <a:rect l="l" t="t" r="r" b="b"/>
              <a:pathLst>
                <a:path w="574448" h="194959">
                  <a:moveTo>
                    <a:pt x="0" y="0"/>
                  </a:moveTo>
                  <a:lnTo>
                    <a:pt x="574448" y="0"/>
                  </a:lnTo>
                  <a:lnTo>
                    <a:pt x="574448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FFADAD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574448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Rappel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27K €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855168" y="3819339"/>
            <a:ext cx="2305807" cy="740234"/>
            <a:chOff x="0" y="0"/>
            <a:chExt cx="607291" cy="19495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07291" cy="194959"/>
            </a:xfrm>
            <a:custGeom>
              <a:avLst/>
              <a:gdLst/>
              <a:ahLst/>
              <a:cxnLst/>
              <a:rect l="l" t="t" r="r" b="b"/>
              <a:pathLst>
                <a:path w="607291" h="194959">
                  <a:moveTo>
                    <a:pt x="0" y="0"/>
                  </a:moveTo>
                  <a:lnTo>
                    <a:pt x="607291" y="0"/>
                  </a:lnTo>
                  <a:lnTo>
                    <a:pt x="607291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FFADAD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607291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Cadeaux Fêtes 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45K €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572431" y="4978356"/>
            <a:ext cx="5204180" cy="108764"/>
            <a:chOff x="0" y="0"/>
            <a:chExt cx="1370648" cy="286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370648" cy="28646"/>
            </a:xfrm>
            <a:custGeom>
              <a:avLst/>
              <a:gdLst/>
              <a:ahLst/>
              <a:cxnLst/>
              <a:rect l="l" t="t" r="r" b="b"/>
              <a:pathLst>
                <a:path w="1370648" h="28646">
                  <a:moveTo>
                    <a:pt x="0" y="0"/>
                  </a:moveTo>
                  <a:lnTo>
                    <a:pt x="1370648" y="0"/>
                  </a:lnTo>
                  <a:lnTo>
                    <a:pt x="1370648" y="28646"/>
                  </a:lnTo>
                  <a:lnTo>
                    <a:pt x="0" y="28646"/>
                  </a:lnTo>
                  <a:close/>
                </a:path>
              </a:pathLst>
            </a:custGeom>
            <a:solidFill>
              <a:srgbClr val="E2CBF6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370648" cy="66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517962" y="4740344"/>
            <a:ext cx="2461250" cy="740234"/>
            <a:chOff x="0" y="0"/>
            <a:chExt cx="648230" cy="19495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48230" cy="194959"/>
            </a:xfrm>
            <a:custGeom>
              <a:avLst/>
              <a:gdLst/>
              <a:ahLst/>
              <a:cxnLst/>
              <a:rect l="l" t="t" r="r" b="b"/>
              <a:pathLst>
                <a:path w="648230" h="194959">
                  <a:moveTo>
                    <a:pt x="0" y="0"/>
                  </a:moveTo>
                  <a:lnTo>
                    <a:pt x="648230" y="0"/>
                  </a:lnTo>
                  <a:lnTo>
                    <a:pt x="648230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E2CBF6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648230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Preuve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18K €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043756" y="4740344"/>
            <a:ext cx="2880272" cy="740234"/>
            <a:chOff x="0" y="0"/>
            <a:chExt cx="758590" cy="19495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58590" cy="194959"/>
            </a:xfrm>
            <a:custGeom>
              <a:avLst/>
              <a:gdLst/>
              <a:ahLst/>
              <a:cxnLst/>
              <a:rect l="l" t="t" r="r" b="b"/>
              <a:pathLst>
                <a:path w="758590" h="194959">
                  <a:moveTo>
                    <a:pt x="0" y="0"/>
                  </a:moveTo>
                  <a:lnTo>
                    <a:pt x="758590" y="0"/>
                  </a:lnTo>
                  <a:lnTo>
                    <a:pt x="758590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E2CBF6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758590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Crédibilité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92K €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598388" y="4740344"/>
            <a:ext cx="2181106" cy="740234"/>
            <a:chOff x="0" y="0"/>
            <a:chExt cx="574448" cy="19495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74448" cy="194959"/>
            </a:xfrm>
            <a:custGeom>
              <a:avLst/>
              <a:gdLst/>
              <a:ahLst/>
              <a:cxnLst/>
              <a:rect l="l" t="t" r="r" b="b"/>
              <a:pathLst>
                <a:path w="574448" h="194959">
                  <a:moveTo>
                    <a:pt x="0" y="0"/>
                  </a:moveTo>
                  <a:lnTo>
                    <a:pt x="574448" y="0"/>
                  </a:lnTo>
                  <a:lnTo>
                    <a:pt x="574448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E2CBF6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574448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Tutos Expertise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27K €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321938" y="5950057"/>
            <a:ext cx="5204180" cy="108764"/>
            <a:chOff x="0" y="0"/>
            <a:chExt cx="1370648" cy="2864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370648" cy="28646"/>
            </a:xfrm>
            <a:custGeom>
              <a:avLst/>
              <a:gdLst/>
              <a:ahLst/>
              <a:cxnLst/>
              <a:rect l="l" t="t" r="r" b="b"/>
              <a:pathLst>
                <a:path w="1370648" h="28646">
                  <a:moveTo>
                    <a:pt x="0" y="0"/>
                  </a:moveTo>
                  <a:lnTo>
                    <a:pt x="1370648" y="0"/>
                  </a:lnTo>
                  <a:lnTo>
                    <a:pt x="1370648" y="28646"/>
                  </a:lnTo>
                  <a:lnTo>
                    <a:pt x="0" y="28646"/>
                  </a:lnTo>
                  <a:close/>
                </a:path>
              </a:pathLst>
            </a:custGeom>
            <a:solidFill>
              <a:srgbClr val="D9F4CD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1370648" cy="66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043756" y="5698683"/>
            <a:ext cx="2880272" cy="740234"/>
            <a:chOff x="0" y="0"/>
            <a:chExt cx="758590" cy="194959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758590" cy="194959"/>
            </a:xfrm>
            <a:custGeom>
              <a:avLst/>
              <a:gdLst/>
              <a:ahLst/>
              <a:cxnLst/>
              <a:rect l="l" t="t" r="r" b="b"/>
              <a:pathLst>
                <a:path w="758590" h="194959">
                  <a:moveTo>
                    <a:pt x="0" y="0"/>
                  </a:moveTo>
                  <a:lnTo>
                    <a:pt x="758590" y="0"/>
                  </a:lnTo>
                  <a:lnTo>
                    <a:pt x="758590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D9F4CD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758590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Acquisition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96,6K €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019278" y="5698683"/>
            <a:ext cx="2879449" cy="740234"/>
            <a:chOff x="0" y="0"/>
            <a:chExt cx="758373" cy="194959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758373" cy="194959"/>
            </a:xfrm>
            <a:custGeom>
              <a:avLst/>
              <a:gdLst/>
              <a:ahLst/>
              <a:cxnLst/>
              <a:rect l="l" t="t" r="r" b="b"/>
              <a:pathLst>
                <a:path w="758373" h="194959">
                  <a:moveTo>
                    <a:pt x="0" y="0"/>
                  </a:moveTo>
                  <a:lnTo>
                    <a:pt x="758373" y="0"/>
                  </a:lnTo>
                  <a:lnTo>
                    <a:pt x="758373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D9F4CD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758373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Vente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35K €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3607913" y="5698683"/>
            <a:ext cx="2171581" cy="740234"/>
            <a:chOff x="0" y="0"/>
            <a:chExt cx="571939" cy="194959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571939" cy="194959"/>
            </a:xfrm>
            <a:custGeom>
              <a:avLst/>
              <a:gdLst/>
              <a:ahLst/>
              <a:cxnLst/>
              <a:rect l="l" t="t" r="r" b="b"/>
              <a:pathLst>
                <a:path w="571939" h="194959">
                  <a:moveTo>
                    <a:pt x="0" y="0"/>
                  </a:moveTo>
                  <a:lnTo>
                    <a:pt x="571939" y="0"/>
                  </a:lnTo>
                  <a:lnTo>
                    <a:pt x="571939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D9F4CD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571939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Durabilité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54K €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016975" y="6586319"/>
            <a:ext cx="2881751" cy="740234"/>
            <a:chOff x="0" y="0"/>
            <a:chExt cx="758980" cy="19495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58980" cy="194959"/>
            </a:xfrm>
            <a:custGeom>
              <a:avLst/>
              <a:gdLst/>
              <a:ahLst/>
              <a:cxnLst/>
              <a:rect l="l" t="t" r="r" b="b"/>
              <a:pathLst>
                <a:path w="758980" h="194959">
                  <a:moveTo>
                    <a:pt x="0" y="0"/>
                  </a:moveTo>
                  <a:lnTo>
                    <a:pt x="758980" y="0"/>
                  </a:lnTo>
                  <a:lnTo>
                    <a:pt x="758980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C2DCFF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758980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Relance paniers 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157,5K €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3517962" y="7464430"/>
            <a:ext cx="2461250" cy="740234"/>
            <a:chOff x="0" y="0"/>
            <a:chExt cx="648230" cy="194959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648230" cy="194959"/>
            </a:xfrm>
            <a:custGeom>
              <a:avLst/>
              <a:gdLst/>
              <a:ahLst/>
              <a:cxnLst/>
              <a:rect l="l" t="t" r="r" b="b"/>
              <a:pathLst>
                <a:path w="648230" h="194959">
                  <a:moveTo>
                    <a:pt x="0" y="0"/>
                  </a:moveTo>
                  <a:lnTo>
                    <a:pt x="648230" y="0"/>
                  </a:lnTo>
                  <a:lnTo>
                    <a:pt x="648230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0CC0DF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648230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Activation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45K €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0454368" y="7785399"/>
            <a:ext cx="5919293" cy="108764"/>
            <a:chOff x="0" y="0"/>
            <a:chExt cx="1558991" cy="28646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558991" cy="28646"/>
            </a:xfrm>
            <a:custGeom>
              <a:avLst/>
              <a:gdLst/>
              <a:ahLst/>
              <a:cxnLst/>
              <a:rect l="l" t="t" r="r" b="b"/>
              <a:pathLst>
                <a:path w="1558991" h="28646">
                  <a:moveTo>
                    <a:pt x="0" y="0"/>
                  </a:moveTo>
                  <a:lnTo>
                    <a:pt x="1558991" y="0"/>
                  </a:lnTo>
                  <a:lnTo>
                    <a:pt x="1558991" y="28646"/>
                  </a:lnTo>
                  <a:lnTo>
                    <a:pt x="0" y="28646"/>
                  </a:lnTo>
                  <a:close/>
                </a:path>
              </a:pathLst>
            </a:custGeom>
            <a:solidFill>
              <a:srgbClr val="0FC0DF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1558991" cy="66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9019278" y="7464430"/>
            <a:ext cx="2879449" cy="740234"/>
            <a:chOff x="0" y="0"/>
            <a:chExt cx="758373" cy="194959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758373" cy="194959"/>
            </a:xfrm>
            <a:custGeom>
              <a:avLst/>
              <a:gdLst/>
              <a:ahLst/>
              <a:cxnLst/>
              <a:rect l="l" t="t" r="r" b="b"/>
              <a:pathLst>
                <a:path w="758373" h="194959">
                  <a:moveTo>
                    <a:pt x="0" y="0"/>
                  </a:moveTo>
                  <a:lnTo>
                    <a:pt x="758373" y="0"/>
                  </a:lnTo>
                  <a:lnTo>
                    <a:pt x="758373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0CC0DF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758373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Cross selling 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90K €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1993976" y="7464430"/>
            <a:ext cx="1509162" cy="740234"/>
            <a:chOff x="0" y="0"/>
            <a:chExt cx="397475" cy="194959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397475" cy="194959"/>
            </a:xfrm>
            <a:custGeom>
              <a:avLst/>
              <a:gdLst/>
              <a:ahLst/>
              <a:cxnLst/>
              <a:rect l="l" t="t" r="r" b="b"/>
              <a:pathLst>
                <a:path w="397475" h="194959">
                  <a:moveTo>
                    <a:pt x="0" y="0"/>
                  </a:moveTo>
                  <a:lnTo>
                    <a:pt x="397475" y="0"/>
                  </a:lnTo>
                  <a:lnTo>
                    <a:pt x="397475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0CC0DF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38100"/>
              <a:ext cx="397475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Relation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36K €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3501100" y="8448272"/>
            <a:ext cx="2478112" cy="740234"/>
            <a:chOff x="0" y="0"/>
            <a:chExt cx="652671" cy="194959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652671" cy="194959"/>
            </a:xfrm>
            <a:custGeom>
              <a:avLst/>
              <a:gdLst/>
              <a:ahLst/>
              <a:cxnLst/>
              <a:rect l="l" t="t" r="r" b="b"/>
              <a:pathLst>
                <a:path w="652671" h="194959">
                  <a:moveTo>
                    <a:pt x="0" y="0"/>
                  </a:moveTo>
                  <a:lnTo>
                    <a:pt x="652671" y="0"/>
                  </a:lnTo>
                  <a:lnTo>
                    <a:pt x="652671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FFEB9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38100"/>
              <a:ext cx="652671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Découverte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36K €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1993976" y="8428369"/>
            <a:ext cx="1509162" cy="694997"/>
            <a:chOff x="0" y="0"/>
            <a:chExt cx="397475" cy="183044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397475" cy="183044"/>
            </a:xfrm>
            <a:custGeom>
              <a:avLst/>
              <a:gdLst/>
              <a:ahLst/>
              <a:cxnLst/>
              <a:rect l="l" t="t" r="r" b="b"/>
              <a:pathLst>
                <a:path w="397475" h="183044">
                  <a:moveTo>
                    <a:pt x="0" y="0"/>
                  </a:moveTo>
                  <a:lnTo>
                    <a:pt x="397475" y="0"/>
                  </a:lnTo>
                  <a:lnTo>
                    <a:pt x="397475" y="183044"/>
                  </a:lnTo>
                  <a:lnTo>
                    <a:pt x="0" y="183044"/>
                  </a:lnTo>
                  <a:close/>
                </a:path>
              </a:pathLst>
            </a:custGeom>
            <a:solidFill>
              <a:srgbClr val="FFEB9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38100"/>
              <a:ext cx="397475" cy="2211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8"/>
                </a:lnSpc>
              </a:pPr>
              <a:r>
                <a:rPr lang="en-US" sz="1463" spc="-7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Idées</a:t>
              </a:r>
            </a:p>
            <a:p>
              <a:pPr algn="ctr">
                <a:lnSpc>
                  <a:spcPts val="2048"/>
                </a:lnSpc>
              </a:pPr>
              <a:r>
                <a:rPr lang="en-US" sz="1463" spc="-7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18K €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-2099593" y="597433"/>
            <a:ext cx="2905638" cy="577339"/>
            <a:chOff x="0" y="0"/>
            <a:chExt cx="765271" cy="15205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765271" cy="152056"/>
            </a:xfrm>
            <a:custGeom>
              <a:avLst/>
              <a:gdLst/>
              <a:ahLst/>
              <a:cxnLst/>
              <a:rect l="l" t="t" r="r" b="b"/>
              <a:pathLst>
                <a:path w="765271" h="152056">
                  <a:moveTo>
                    <a:pt x="61282" y="0"/>
                  </a:moveTo>
                  <a:lnTo>
                    <a:pt x="703989" y="0"/>
                  </a:lnTo>
                  <a:cubicBezTo>
                    <a:pt x="737834" y="0"/>
                    <a:pt x="765271" y="27437"/>
                    <a:pt x="765271" y="61282"/>
                  </a:cubicBezTo>
                  <a:lnTo>
                    <a:pt x="765271" y="90774"/>
                  </a:lnTo>
                  <a:cubicBezTo>
                    <a:pt x="765271" y="124619"/>
                    <a:pt x="737834" y="152056"/>
                    <a:pt x="703989" y="152056"/>
                  </a:cubicBezTo>
                  <a:lnTo>
                    <a:pt x="61282" y="152056"/>
                  </a:lnTo>
                  <a:cubicBezTo>
                    <a:pt x="45029" y="152056"/>
                    <a:pt x="29442" y="145600"/>
                    <a:pt x="17949" y="134107"/>
                  </a:cubicBezTo>
                  <a:cubicBezTo>
                    <a:pt x="6457" y="122615"/>
                    <a:pt x="0" y="107027"/>
                    <a:pt x="0" y="90774"/>
                  </a:cubicBezTo>
                  <a:lnTo>
                    <a:pt x="0" y="61282"/>
                  </a:lnTo>
                  <a:cubicBezTo>
                    <a:pt x="0" y="27437"/>
                    <a:pt x="27437" y="0"/>
                    <a:pt x="61282" y="0"/>
                  </a:cubicBezTo>
                  <a:close/>
                </a:path>
              </a:pathLst>
            </a:custGeom>
            <a:solidFill>
              <a:srgbClr val="FFDD00"/>
            </a:solidFill>
          </p:spPr>
          <p:txBody>
            <a:bodyPr/>
            <a:lstStyle/>
            <a:p>
              <a:endParaRPr lang="en-LB" dirty="0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38100"/>
              <a:ext cx="765271" cy="190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 lang="en-US" sz="1563" spc="-78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81" name="AutoShape 81"/>
          <p:cNvSpPr/>
          <p:nvPr/>
        </p:nvSpPr>
        <p:spPr>
          <a:xfrm>
            <a:off x="248994" y="4630271"/>
            <a:ext cx="17629640" cy="0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sp>
        <p:nvSpPr>
          <p:cNvPr id="82" name="AutoShape 82"/>
          <p:cNvSpPr/>
          <p:nvPr/>
        </p:nvSpPr>
        <p:spPr>
          <a:xfrm flipV="1">
            <a:off x="313378" y="3690751"/>
            <a:ext cx="17890528" cy="0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sp>
        <p:nvSpPr>
          <p:cNvPr id="83" name="AutoShape 83"/>
          <p:cNvSpPr/>
          <p:nvPr/>
        </p:nvSpPr>
        <p:spPr>
          <a:xfrm>
            <a:off x="294820" y="5573820"/>
            <a:ext cx="17629640" cy="0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sp>
        <p:nvSpPr>
          <p:cNvPr id="84" name="AutoShape 84"/>
          <p:cNvSpPr/>
          <p:nvPr/>
        </p:nvSpPr>
        <p:spPr>
          <a:xfrm>
            <a:off x="294820" y="6494454"/>
            <a:ext cx="17629640" cy="0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sp>
        <p:nvSpPr>
          <p:cNvPr id="85" name="AutoShape 85"/>
          <p:cNvSpPr/>
          <p:nvPr/>
        </p:nvSpPr>
        <p:spPr>
          <a:xfrm>
            <a:off x="248994" y="7373943"/>
            <a:ext cx="17629640" cy="0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sp>
        <p:nvSpPr>
          <p:cNvPr id="86" name="AutoShape 86"/>
          <p:cNvSpPr/>
          <p:nvPr/>
        </p:nvSpPr>
        <p:spPr>
          <a:xfrm>
            <a:off x="232355" y="8327519"/>
            <a:ext cx="17629640" cy="0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grpSp>
        <p:nvGrpSpPr>
          <p:cNvPr id="87" name="Group 87"/>
          <p:cNvGrpSpPr/>
          <p:nvPr/>
        </p:nvGrpSpPr>
        <p:grpSpPr>
          <a:xfrm>
            <a:off x="3517962" y="1604945"/>
            <a:ext cx="2608934" cy="665464"/>
            <a:chOff x="0" y="0"/>
            <a:chExt cx="687127" cy="175266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687127" cy="175266"/>
            </a:xfrm>
            <a:custGeom>
              <a:avLst/>
              <a:gdLst/>
              <a:ahLst/>
              <a:cxnLst/>
              <a:rect l="l" t="t" r="r" b="b"/>
              <a:pathLst>
                <a:path w="687127" h="175266">
                  <a:moveTo>
                    <a:pt x="0" y="0"/>
                  </a:moveTo>
                  <a:lnTo>
                    <a:pt x="687127" y="0"/>
                  </a:lnTo>
                  <a:lnTo>
                    <a:pt x="687127" y="175266"/>
                  </a:lnTo>
                  <a:lnTo>
                    <a:pt x="0" y="1752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71B9"/>
              </a:solidFill>
              <a:prstDash val="solid"/>
              <a:miter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-38100"/>
              <a:ext cx="687127" cy="213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209069" y="1604945"/>
            <a:ext cx="2600659" cy="665464"/>
            <a:chOff x="0" y="0"/>
            <a:chExt cx="684947" cy="175266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684947" cy="175266"/>
            </a:xfrm>
            <a:custGeom>
              <a:avLst/>
              <a:gdLst/>
              <a:ahLst/>
              <a:cxnLst/>
              <a:rect l="l" t="t" r="r" b="b"/>
              <a:pathLst>
                <a:path w="684947" h="175266">
                  <a:moveTo>
                    <a:pt x="0" y="0"/>
                  </a:moveTo>
                  <a:lnTo>
                    <a:pt x="684947" y="0"/>
                  </a:lnTo>
                  <a:lnTo>
                    <a:pt x="684947" y="175266"/>
                  </a:lnTo>
                  <a:lnTo>
                    <a:pt x="0" y="1752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71B9"/>
              </a:solidFill>
              <a:prstDash val="solid"/>
              <a:miter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-38100"/>
              <a:ext cx="684947" cy="213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8924028" y="1604945"/>
            <a:ext cx="2984481" cy="665464"/>
            <a:chOff x="0" y="0"/>
            <a:chExt cx="786036" cy="175266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786036" cy="175266"/>
            </a:xfrm>
            <a:custGeom>
              <a:avLst/>
              <a:gdLst/>
              <a:ahLst/>
              <a:cxnLst/>
              <a:rect l="l" t="t" r="r" b="b"/>
              <a:pathLst>
                <a:path w="786036" h="175266">
                  <a:moveTo>
                    <a:pt x="0" y="0"/>
                  </a:moveTo>
                  <a:lnTo>
                    <a:pt x="786036" y="0"/>
                  </a:lnTo>
                  <a:lnTo>
                    <a:pt x="786036" y="175266"/>
                  </a:lnTo>
                  <a:lnTo>
                    <a:pt x="0" y="1752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71B9"/>
              </a:solidFill>
              <a:prstDash val="solid"/>
              <a:miter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-38100"/>
              <a:ext cx="786036" cy="213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1993976" y="1604945"/>
            <a:ext cx="1521976" cy="665464"/>
            <a:chOff x="0" y="0"/>
            <a:chExt cx="400850" cy="175266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400850" cy="175266"/>
            </a:xfrm>
            <a:custGeom>
              <a:avLst/>
              <a:gdLst/>
              <a:ahLst/>
              <a:cxnLst/>
              <a:rect l="l" t="t" r="r" b="b"/>
              <a:pathLst>
                <a:path w="400850" h="175266">
                  <a:moveTo>
                    <a:pt x="0" y="0"/>
                  </a:moveTo>
                  <a:lnTo>
                    <a:pt x="400850" y="0"/>
                  </a:lnTo>
                  <a:lnTo>
                    <a:pt x="400850" y="175266"/>
                  </a:lnTo>
                  <a:lnTo>
                    <a:pt x="0" y="1752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71B9"/>
              </a:solidFill>
              <a:prstDash val="solid"/>
              <a:miter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38100"/>
              <a:ext cx="400850" cy="213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13607913" y="1604945"/>
            <a:ext cx="2171581" cy="665464"/>
            <a:chOff x="0" y="0"/>
            <a:chExt cx="571939" cy="175266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571939" cy="175266"/>
            </a:xfrm>
            <a:custGeom>
              <a:avLst/>
              <a:gdLst/>
              <a:ahLst/>
              <a:cxnLst/>
              <a:rect l="l" t="t" r="r" b="b"/>
              <a:pathLst>
                <a:path w="571939" h="175266">
                  <a:moveTo>
                    <a:pt x="0" y="0"/>
                  </a:moveTo>
                  <a:lnTo>
                    <a:pt x="571939" y="0"/>
                  </a:lnTo>
                  <a:lnTo>
                    <a:pt x="571939" y="175266"/>
                  </a:lnTo>
                  <a:lnTo>
                    <a:pt x="0" y="1752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71B9"/>
              </a:solidFill>
              <a:prstDash val="solid"/>
              <a:miter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-38100"/>
              <a:ext cx="571939" cy="213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15865219" y="1604945"/>
            <a:ext cx="2338687" cy="665464"/>
            <a:chOff x="0" y="0"/>
            <a:chExt cx="615950" cy="175266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615950" cy="175266"/>
            </a:xfrm>
            <a:custGeom>
              <a:avLst/>
              <a:gdLst/>
              <a:ahLst/>
              <a:cxnLst/>
              <a:rect l="l" t="t" r="r" b="b"/>
              <a:pathLst>
                <a:path w="615950" h="175266">
                  <a:moveTo>
                    <a:pt x="0" y="0"/>
                  </a:moveTo>
                  <a:lnTo>
                    <a:pt x="615950" y="0"/>
                  </a:lnTo>
                  <a:lnTo>
                    <a:pt x="615950" y="175266"/>
                  </a:lnTo>
                  <a:lnTo>
                    <a:pt x="0" y="1752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71B9"/>
              </a:solidFill>
              <a:prstDash val="solid"/>
              <a:miter/>
            </a:ln>
          </p:spPr>
          <p:txBody>
            <a:bodyPr/>
            <a:lstStyle/>
            <a:p>
              <a:endParaRPr lang="en-LB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38100"/>
              <a:ext cx="615950" cy="213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13598388" y="7464430"/>
            <a:ext cx="2181106" cy="740234"/>
            <a:chOff x="0" y="0"/>
            <a:chExt cx="574448" cy="194959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574448" cy="194959"/>
            </a:xfrm>
            <a:custGeom>
              <a:avLst/>
              <a:gdLst/>
              <a:ahLst/>
              <a:cxnLst/>
              <a:rect l="l" t="t" r="r" b="b"/>
              <a:pathLst>
                <a:path w="574448" h="194959">
                  <a:moveTo>
                    <a:pt x="0" y="0"/>
                  </a:moveTo>
                  <a:lnTo>
                    <a:pt x="574448" y="0"/>
                  </a:lnTo>
                  <a:lnTo>
                    <a:pt x="574448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0CC0DF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38100"/>
              <a:ext cx="574448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Prévention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72K €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15855168" y="7464430"/>
            <a:ext cx="2305807" cy="740234"/>
            <a:chOff x="0" y="0"/>
            <a:chExt cx="607291" cy="194959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607291" cy="194959"/>
            </a:xfrm>
            <a:custGeom>
              <a:avLst/>
              <a:gdLst/>
              <a:ahLst/>
              <a:cxnLst/>
              <a:rect l="l" t="t" r="r" b="b"/>
              <a:pathLst>
                <a:path w="607291" h="194959">
                  <a:moveTo>
                    <a:pt x="0" y="0"/>
                  </a:moveTo>
                  <a:lnTo>
                    <a:pt x="607291" y="0"/>
                  </a:lnTo>
                  <a:lnTo>
                    <a:pt x="607291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0CC0DF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-38100"/>
              <a:ext cx="607291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Fidélisation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30K €</a:t>
              </a:r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15884269" y="4744068"/>
            <a:ext cx="2276707" cy="740234"/>
            <a:chOff x="0" y="0"/>
            <a:chExt cx="599626" cy="194959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599626" cy="194959"/>
            </a:xfrm>
            <a:custGeom>
              <a:avLst/>
              <a:gdLst/>
              <a:ahLst/>
              <a:cxnLst/>
              <a:rect l="l" t="t" r="r" b="b"/>
              <a:pathLst>
                <a:path w="599626" h="194959">
                  <a:moveTo>
                    <a:pt x="0" y="0"/>
                  </a:moveTo>
                  <a:lnTo>
                    <a:pt x="599626" y="0"/>
                  </a:lnTo>
                  <a:lnTo>
                    <a:pt x="599626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E2CBF6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-38100"/>
              <a:ext cx="599626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Storytelling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15K €</a:t>
              </a:r>
            </a:p>
          </p:txBody>
        </p:sp>
      </p:grpSp>
      <p:sp>
        <p:nvSpPr>
          <p:cNvPr id="114" name="Freeform 114"/>
          <p:cNvSpPr/>
          <p:nvPr/>
        </p:nvSpPr>
        <p:spPr>
          <a:xfrm>
            <a:off x="83874" y="3928174"/>
            <a:ext cx="459007" cy="459007"/>
          </a:xfrm>
          <a:custGeom>
            <a:avLst/>
            <a:gdLst/>
            <a:ahLst/>
            <a:cxnLst/>
            <a:rect l="l" t="t" r="r" b="b"/>
            <a:pathLst>
              <a:path w="459007" h="459007">
                <a:moveTo>
                  <a:pt x="0" y="0"/>
                </a:moveTo>
                <a:lnTo>
                  <a:pt x="459008" y="0"/>
                </a:lnTo>
                <a:lnTo>
                  <a:pt x="459008" y="459007"/>
                </a:lnTo>
                <a:lnTo>
                  <a:pt x="0" y="4590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15" name="Freeform 115"/>
          <p:cNvSpPr/>
          <p:nvPr/>
        </p:nvSpPr>
        <p:spPr>
          <a:xfrm>
            <a:off x="576541" y="3921791"/>
            <a:ext cx="459007" cy="459007"/>
          </a:xfrm>
          <a:custGeom>
            <a:avLst/>
            <a:gdLst/>
            <a:ahLst/>
            <a:cxnLst/>
            <a:rect l="l" t="t" r="r" b="b"/>
            <a:pathLst>
              <a:path w="459007" h="459007">
                <a:moveTo>
                  <a:pt x="0" y="0"/>
                </a:moveTo>
                <a:lnTo>
                  <a:pt x="459008" y="0"/>
                </a:lnTo>
                <a:lnTo>
                  <a:pt x="459008" y="459007"/>
                </a:lnTo>
                <a:lnTo>
                  <a:pt x="0" y="4590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16" name="Freeform 116"/>
          <p:cNvSpPr/>
          <p:nvPr/>
        </p:nvSpPr>
        <p:spPr>
          <a:xfrm>
            <a:off x="1084112" y="3914605"/>
            <a:ext cx="445362" cy="445362"/>
          </a:xfrm>
          <a:custGeom>
            <a:avLst/>
            <a:gdLst/>
            <a:ahLst/>
            <a:cxnLst/>
            <a:rect l="l" t="t" r="r" b="b"/>
            <a:pathLst>
              <a:path w="445362" h="445362">
                <a:moveTo>
                  <a:pt x="0" y="0"/>
                </a:moveTo>
                <a:lnTo>
                  <a:pt x="445362" y="0"/>
                </a:lnTo>
                <a:lnTo>
                  <a:pt x="445362" y="445362"/>
                </a:lnTo>
                <a:lnTo>
                  <a:pt x="0" y="4453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17" name="Freeform 117"/>
          <p:cNvSpPr/>
          <p:nvPr/>
        </p:nvSpPr>
        <p:spPr>
          <a:xfrm>
            <a:off x="1596149" y="3892128"/>
            <a:ext cx="471761" cy="471761"/>
          </a:xfrm>
          <a:custGeom>
            <a:avLst/>
            <a:gdLst/>
            <a:ahLst/>
            <a:cxnLst/>
            <a:rect l="l" t="t" r="r" b="b"/>
            <a:pathLst>
              <a:path w="471761" h="471761">
                <a:moveTo>
                  <a:pt x="0" y="0"/>
                </a:moveTo>
                <a:lnTo>
                  <a:pt x="471761" y="0"/>
                </a:lnTo>
                <a:lnTo>
                  <a:pt x="471761" y="471761"/>
                </a:lnTo>
                <a:lnTo>
                  <a:pt x="0" y="4717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18" name="Freeform 118"/>
          <p:cNvSpPr/>
          <p:nvPr/>
        </p:nvSpPr>
        <p:spPr>
          <a:xfrm>
            <a:off x="376019" y="4888228"/>
            <a:ext cx="1674085" cy="374576"/>
          </a:xfrm>
          <a:custGeom>
            <a:avLst/>
            <a:gdLst/>
            <a:ahLst/>
            <a:cxnLst/>
            <a:rect l="l" t="t" r="r" b="b"/>
            <a:pathLst>
              <a:path w="1674085" h="374576">
                <a:moveTo>
                  <a:pt x="0" y="0"/>
                </a:moveTo>
                <a:lnTo>
                  <a:pt x="1674084" y="0"/>
                </a:lnTo>
                <a:lnTo>
                  <a:pt x="1674084" y="374577"/>
                </a:lnTo>
                <a:lnTo>
                  <a:pt x="0" y="3745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19" name="Freeform 119"/>
          <p:cNvSpPr/>
          <p:nvPr/>
        </p:nvSpPr>
        <p:spPr>
          <a:xfrm>
            <a:off x="248994" y="5700130"/>
            <a:ext cx="1932120" cy="608618"/>
          </a:xfrm>
          <a:custGeom>
            <a:avLst/>
            <a:gdLst/>
            <a:ahLst/>
            <a:cxnLst/>
            <a:rect l="l" t="t" r="r" b="b"/>
            <a:pathLst>
              <a:path w="1932120" h="608618">
                <a:moveTo>
                  <a:pt x="0" y="0"/>
                </a:moveTo>
                <a:lnTo>
                  <a:pt x="1932120" y="0"/>
                </a:lnTo>
                <a:lnTo>
                  <a:pt x="1932120" y="608618"/>
                </a:lnTo>
                <a:lnTo>
                  <a:pt x="0" y="6086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20" name="Freeform 120"/>
          <p:cNvSpPr/>
          <p:nvPr/>
        </p:nvSpPr>
        <p:spPr>
          <a:xfrm>
            <a:off x="376019" y="6648984"/>
            <a:ext cx="554164" cy="570429"/>
          </a:xfrm>
          <a:custGeom>
            <a:avLst/>
            <a:gdLst/>
            <a:ahLst/>
            <a:cxnLst/>
            <a:rect l="l" t="t" r="r" b="b"/>
            <a:pathLst>
              <a:path w="554164" h="570429">
                <a:moveTo>
                  <a:pt x="0" y="0"/>
                </a:moveTo>
                <a:lnTo>
                  <a:pt x="554164" y="0"/>
                </a:lnTo>
                <a:lnTo>
                  <a:pt x="554164" y="570429"/>
                </a:lnTo>
                <a:lnTo>
                  <a:pt x="0" y="5704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959" t="-6111" r="-9743" b="-15986"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21" name="Freeform 121"/>
          <p:cNvSpPr/>
          <p:nvPr/>
        </p:nvSpPr>
        <p:spPr>
          <a:xfrm>
            <a:off x="313378" y="8513257"/>
            <a:ext cx="550618" cy="550618"/>
          </a:xfrm>
          <a:custGeom>
            <a:avLst/>
            <a:gdLst/>
            <a:ahLst/>
            <a:cxnLst/>
            <a:rect l="l" t="t" r="r" b="b"/>
            <a:pathLst>
              <a:path w="550618" h="550618">
                <a:moveTo>
                  <a:pt x="0" y="0"/>
                </a:moveTo>
                <a:lnTo>
                  <a:pt x="550618" y="0"/>
                </a:lnTo>
                <a:lnTo>
                  <a:pt x="550618" y="550618"/>
                </a:lnTo>
                <a:lnTo>
                  <a:pt x="0" y="5506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22" name="Freeform 122"/>
          <p:cNvSpPr/>
          <p:nvPr/>
        </p:nvSpPr>
        <p:spPr>
          <a:xfrm>
            <a:off x="427037" y="2670459"/>
            <a:ext cx="452127" cy="873160"/>
          </a:xfrm>
          <a:custGeom>
            <a:avLst/>
            <a:gdLst/>
            <a:ahLst/>
            <a:cxnLst/>
            <a:rect l="l" t="t" r="r" b="b"/>
            <a:pathLst>
              <a:path w="452127" h="873160">
                <a:moveTo>
                  <a:pt x="0" y="0"/>
                </a:moveTo>
                <a:lnTo>
                  <a:pt x="452127" y="0"/>
                </a:lnTo>
                <a:lnTo>
                  <a:pt x="452127" y="873160"/>
                </a:lnTo>
                <a:lnTo>
                  <a:pt x="0" y="87316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1886" t="-8245" r="-61937" b="-7651"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23" name="Freeform 123"/>
          <p:cNvSpPr/>
          <p:nvPr/>
        </p:nvSpPr>
        <p:spPr>
          <a:xfrm>
            <a:off x="376019" y="7894163"/>
            <a:ext cx="327470" cy="327470"/>
          </a:xfrm>
          <a:custGeom>
            <a:avLst/>
            <a:gdLst/>
            <a:ahLst/>
            <a:cxnLst/>
            <a:rect l="l" t="t" r="r" b="b"/>
            <a:pathLst>
              <a:path w="327470" h="327470">
                <a:moveTo>
                  <a:pt x="0" y="0"/>
                </a:moveTo>
                <a:lnTo>
                  <a:pt x="327469" y="0"/>
                </a:lnTo>
                <a:lnTo>
                  <a:pt x="327469" y="327470"/>
                </a:lnTo>
                <a:lnTo>
                  <a:pt x="0" y="3274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24" name="Freeform 124"/>
          <p:cNvSpPr/>
          <p:nvPr/>
        </p:nvSpPr>
        <p:spPr>
          <a:xfrm>
            <a:off x="765499" y="7894163"/>
            <a:ext cx="329367" cy="329367"/>
          </a:xfrm>
          <a:custGeom>
            <a:avLst/>
            <a:gdLst/>
            <a:ahLst/>
            <a:cxnLst/>
            <a:rect l="l" t="t" r="r" b="b"/>
            <a:pathLst>
              <a:path w="329367" h="329367">
                <a:moveTo>
                  <a:pt x="0" y="0"/>
                </a:moveTo>
                <a:lnTo>
                  <a:pt x="329367" y="0"/>
                </a:lnTo>
                <a:lnTo>
                  <a:pt x="329367" y="329367"/>
                </a:lnTo>
                <a:lnTo>
                  <a:pt x="0" y="32936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25" name="Freeform 125"/>
          <p:cNvSpPr/>
          <p:nvPr/>
        </p:nvSpPr>
        <p:spPr>
          <a:xfrm>
            <a:off x="365504" y="7489432"/>
            <a:ext cx="1326393" cy="350349"/>
          </a:xfrm>
          <a:custGeom>
            <a:avLst/>
            <a:gdLst/>
            <a:ahLst/>
            <a:cxnLst/>
            <a:rect l="l" t="t" r="r" b="b"/>
            <a:pathLst>
              <a:path w="1326393" h="350349">
                <a:moveTo>
                  <a:pt x="0" y="0"/>
                </a:moveTo>
                <a:lnTo>
                  <a:pt x="1326392" y="0"/>
                </a:lnTo>
                <a:lnTo>
                  <a:pt x="1326392" y="350349"/>
                </a:lnTo>
                <a:lnTo>
                  <a:pt x="0" y="35034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63494" t="-183625" r="-65712" b="-1018827"/>
            </a:stretch>
          </a:blipFill>
        </p:spPr>
        <p:txBody>
          <a:bodyPr/>
          <a:lstStyle/>
          <a:p>
            <a:endParaRPr lang="en-LB"/>
          </a:p>
        </p:txBody>
      </p:sp>
      <p:sp>
        <p:nvSpPr>
          <p:cNvPr id="126" name="AutoShape 126"/>
          <p:cNvSpPr/>
          <p:nvPr/>
        </p:nvSpPr>
        <p:spPr>
          <a:xfrm>
            <a:off x="294820" y="9244012"/>
            <a:ext cx="17629640" cy="0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sp>
        <p:nvSpPr>
          <p:cNvPr id="127" name="Freeform 127"/>
          <p:cNvSpPr/>
          <p:nvPr/>
        </p:nvSpPr>
        <p:spPr>
          <a:xfrm>
            <a:off x="616455" y="9372600"/>
            <a:ext cx="979694" cy="778802"/>
          </a:xfrm>
          <a:custGeom>
            <a:avLst/>
            <a:gdLst/>
            <a:ahLst/>
            <a:cxnLst/>
            <a:rect l="l" t="t" r="r" b="b"/>
            <a:pathLst>
              <a:path w="979694" h="778802">
                <a:moveTo>
                  <a:pt x="0" y="0"/>
                </a:moveTo>
                <a:lnTo>
                  <a:pt x="979694" y="0"/>
                </a:lnTo>
                <a:lnTo>
                  <a:pt x="979694" y="778802"/>
                </a:lnTo>
                <a:lnTo>
                  <a:pt x="0" y="77880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25794"/>
            </a:stretch>
          </a:blipFill>
        </p:spPr>
        <p:txBody>
          <a:bodyPr/>
          <a:lstStyle/>
          <a:p>
            <a:endParaRPr lang="en-LB"/>
          </a:p>
        </p:txBody>
      </p:sp>
      <p:grpSp>
        <p:nvGrpSpPr>
          <p:cNvPr id="128" name="Group 128"/>
          <p:cNvGrpSpPr/>
          <p:nvPr/>
        </p:nvGrpSpPr>
        <p:grpSpPr>
          <a:xfrm>
            <a:off x="3572431" y="9707619"/>
            <a:ext cx="5204180" cy="108764"/>
            <a:chOff x="0" y="0"/>
            <a:chExt cx="1370648" cy="28646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1370648" cy="28646"/>
            </a:xfrm>
            <a:custGeom>
              <a:avLst/>
              <a:gdLst/>
              <a:ahLst/>
              <a:cxnLst/>
              <a:rect l="l" t="t" r="r" b="b"/>
              <a:pathLst>
                <a:path w="1370648" h="28646">
                  <a:moveTo>
                    <a:pt x="0" y="0"/>
                  </a:moveTo>
                  <a:lnTo>
                    <a:pt x="1370648" y="0"/>
                  </a:lnTo>
                  <a:lnTo>
                    <a:pt x="1370648" y="28646"/>
                  </a:lnTo>
                  <a:lnTo>
                    <a:pt x="0" y="28646"/>
                  </a:lnTo>
                  <a:close/>
                </a:path>
              </a:pathLst>
            </a:custGeom>
            <a:solidFill>
              <a:srgbClr val="99ACFF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30" name="TextBox 130"/>
            <p:cNvSpPr txBox="1"/>
            <p:nvPr/>
          </p:nvSpPr>
          <p:spPr>
            <a:xfrm>
              <a:off x="0" y="-38100"/>
              <a:ext cx="1370648" cy="66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grpSp>
        <p:nvGrpSpPr>
          <p:cNvPr id="131" name="Group 131"/>
          <p:cNvGrpSpPr/>
          <p:nvPr/>
        </p:nvGrpSpPr>
        <p:grpSpPr>
          <a:xfrm>
            <a:off x="3501100" y="9401175"/>
            <a:ext cx="2478112" cy="740234"/>
            <a:chOff x="0" y="0"/>
            <a:chExt cx="652671" cy="194959"/>
          </a:xfrm>
        </p:grpSpPr>
        <p:sp>
          <p:nvSpPr>
            <p:cNvPr id="132" name="Freeform 132"/>
            <p:cNvSpPr/>
            <p:nvPr/>
          </p:nvSpPr>
          <p:spPr>
            <a:xfrm>
              <a:off x="0" y="0"/>
              <a:ext cx="652671" cy="194959"/>
            </a:xfrm>
            <a:custGeom>
              <a:avLst/>
              <a:gdLst/>
              <a:ahLst/>
              <a:cxnLst/>
              <a:rect l="l" t="t" r="r" b="b"/>
              <a:pathLst>
                <a:path w="652671" h="194959">
                  <a:moveTo>
                    <a:pt x="0" y="0"/>
                  </a:moveTo>
                  <a:lnTo>
                    <a:pt x="652671" y="0"/>
                  </a:lnTo>
                  <a:lnTo>
                    <a:pt x="652671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99ACFF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33" name="TextBox 133"/>
            <p:cNvSpPr txBox="1"/>
            <p:nvPr/>
          </p:nvSpPr>
          <p:spPr>
            <a:xfrm>
              <a:off x="0" y="-38100"/>
              <a:ext cx="652671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Awareness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90K €</a:t>
              </a:r>
            </a:p>
          </p:txBody>
        </p:sp>
      </p:grpSp>
      <p:grpSp>
        <p:nvGrpSpPr>
          <p:cNvPr id="134" name="Group 134"/>
          <p:cNvGrpSpPr/>
          <p:nvPr/>
        </p:nvGrpSpPr>
        <p:grpSpPr>
          <a:xfrm>
            <a:off x="6043756" y="9410700"/>
            <a:ext cx="2880272" cy="740234"/>
            <a:chOff x="0" y="0"/>
            <a:chExt cx="758590" cy="194959"/>
          </a:xfrm>
        </p:grpSpPr>
        <p:sp>
          <p:nvSpPr>
            <p:cNvPr id="135" name="Freeform 135"/>
            <p:cNvSpPr/>
            <p:nvPr/>
          </p:nvSpPr>
          <p:spPr>
            <a:xfrm>
              <a:off x="0" y="0"/>
              <a:ext cx="758590" cy="194959"/>
            </a:xfrm>
            <a:custGeom>
              <a:avLst/>
              <a:gdLst/>
              <a:ahLst/>
              <a:cxnLst/>
              <a:rect l="l" t="t" r="r" b="b"/>
              <a:pathLst>
                <a:path w="758590" h="194959">
                  <a:moveTo>
                    <a:pt x="0" y="0"/>
                  </a:moveTo>
                  <a:lnTo>
                    <a:pt x="758590" y="0"/>
                  </a:lnTo>
                  <a:lnTo>
                    <a:pt x="758590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99ACFF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36" name="TextBox 136"/>
            <p:cNvSpPr txBox="1"/>
            <p:nvPr/>
          </p:nvSpPr>
          <p:spPr>
            <a:xfrm>
              <a:off x="0" y="-38100"/>
              <a:ext cx="758590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Impact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220K €</a:t>
              </a:r>
            </a:p>
          </p:txBody>
        </p:sp>
      </p:grpSp>
      <p:grpSp>
        <p:nvGrpSpPr>
          <p:cNvPr id="137" name="Group 137"/>
          <p:cNvGrpSpPr/>
          <p:nvPr/>
        </p:nvGrpSpPr>
        <p:grpSpPr>
          <a:xfrm>
            <a:off x="15884269" y="9382125"/>
            <a:ext cx="2276707" cy="740234"/>
            <a:chOff x="0" y="0"/>
            <a:chExt cx="599626" cy="194959"/>
          </a:xfrm>
        </p:grpSpPr>
        <p:sp>
          <p:nvSpPr>
            <p:cNvPr id="138" name="Freeform 138"/>
            <p:cNvSpPr/>
            <p:nvPr/>
          </p:nvSpPr>
          <p:spPr>
            <a:xfrm>
              <a:off x="0" y="0"/>
              <a:ext cx="599626" cy="194959"/>
            </a:xfrm>
            <a:custGeom>
              <a:avLst/>
              <a:gdLst/>
              <a:ahLst/>
              <a:cxnLst/>
              <a:rect l="l" t="t" r="r" b="b"/>
              <a:pathLst>
                <a:path w="599626" h="194959">
                  <a:moveTo>
                    <a:pt x="0" y="0"/>
                  </a:moveTo>
                  <a:lnTo>
                    <a:pt x="599626" y="0"/>
                  </a:lnTo>
                  <a:lnTo>
                    <a:pt x="599626" y="194959"/>
                  </a:lnTo>
                  <a:lnTo>
                    <a:pt x="0" y="194959"/>
                  </a:lnTo>
                  <a:close/>
                </a:path>
              </a:pathLst>
            </a:custGeom>
            <a:solidFill>
              <a:srgbClr val="99ACFF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39" name="TextBox 139"/>
            <p:cNvSpPr txBox="1"/>
            <p:nvPr/>
          </p:nvSpPr>
          <p:spPr>
            <a:xfrm>
              <a:off x="0" y="-38100"/>
              <a:ext cx="599626" cy="2330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Émotion</a:t>
              </a:r>
            </a:p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80K €</a:t>
              </a:r>
            </a:p>
          </p:txBody>
        </p:sp>
      </p:grpSp>
      <p:grpSp>
        <p:nvGrpSpPr>
          <p:cNvPr id="140" name="Group 140"/>
          <p:cNvGrpSpPr/>
          <p:nvPr/>
        </p:nvGrpSpPr>
        <p:grpSpPr>
          <a:xfrm>
            <a:off x="3497373" y="2350292"/>
            <a:ext cx="1262995" cy="464009"/>
            <a:chOff x="0" y="0"/>
            <a:chExt cx="332641" cy="122208"/>
          </a:xfrm>
        </p:grpSpPr>
        <p:sp>
          <p:nvSpPr>
            <p:cNvPr id="141" name="Freeform 141"/>
            <p:cNvSpPr/>
            <p:nvPr/>
          </p:nvSpPr>
          <p:spPr>
            <a:xfrm>
              <a:off x="0" y="0"/>
              <a:ext cx="332641" cy="122208"/>
            </a:xfrm>
            <a:custGeom>
              <a:avLst/>
              <a:gdLst/>
              <a:ahLst/>
              <a:cxnLst/>
              <a:rect l="l" t="t" r="r" b="b"/>
              <a:pathLst>
                <a:path w="332641" h="122208">
                  <a:moveTo>
                    <a:pt x="0" y="0"/>
                  </a:moveTo>
                  <a:lnTo>
                    <a:pt x="332641" y="0"/>
                  </a:lnTo>
                  <a:lnTo>
                    <a:pt x="332641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42" name="TextBox 142"/>
            <p:cNvSpPr txBox="1"/>
            <p:nvPr/>
          </p:nvSpPr>
          <p:spPr>
            <a:xfrm>
              <a:off x="0" y="-38100"/>
              <a:ext cx="332641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Janvier</a:t>
              </a:r>
            </a:p>
          </p:txBody>
        </p:sp>
      </p:grpSp>
      <p:sp>
        <p:nvSpPr>
          <p:cNvPr id="143" name="TextBox 143"/>
          <p:cNvSpPr txBox="1"/>
          <p:nvPr/>
        </p:nvSpPr>
        <p:spPr>
          <a:xfrm>
            <a:off x="930183" y="2916579"/>
            <a:ext cx="1205790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spc="-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OOH / DOOH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1028700" y="6717348"/>
            <a:ext cx="1107273" cy="451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2"/>
              </a:lnSpc>
              <a:spcBef>
                <a:spcPct val="0"/>
              </a:spcBef>
            </a:pPr>
            <a:r>
              <a:rPr lang="en-US" sz="1337" spc="-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RETARGETING</a:t>
            </a:r>
          </a:p>
          <a:p>
            <a:pPr algn="ctr">
              <a:lnSpc>
                <a:spcPts val="1872"/>
              </a:lnSpc>
              <a:spcBef>
                <a:spcPct val="0"/>
              </a:spcBef>
            </a:pPr>
            <a:r>
              <a:rPr lang="en-US" sz="1337" spc="-6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(Display Web)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1244664" y="7866492"/>
            <a:ext cx="500529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spc="-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CRM</a:t>
            </a:r>
          </a:p>
        </p:txBody>
      </p:sp>
      <p:sp>
        <p:nvSpPr>
          <p:cNvPr id="146" name="TextBox 146"/>
          <p:cNvSpPr txBox="1"/>
          <p:nvPr/>
        </p:nvSpPr>
        <p:spPr>
          <a:xfrm>
            <a:off x="863996" y="8494207"/>
            <a:ext cx="1261865" cy="48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9"/>
              </a:lnSpc>
              <a:spcBef>
                <a:spcPct val="0"/>
              </a:spcBef>
            </a:pPr>
            <a:r>
              <a:rPr lang="en-US" sz="1350" spc="-6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SEO / CONTENT</a:t>
            </a:r>
          </a:p>
          <a:p>
            <a:pPr algn="ctr">
              <a:lnSpc>
                <a:spcPts val="1889"/>
              </a:lnSpc>
              <a:spcBef>
                <a:spcPct val="0"/>
              </a:spcBef>
            </a:pPr>
            <a:r>
              <a:rPr lang="en-US" sz="1350" spc="-6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(Blog , Articles)</a:t>
            </a:r>
          </a:p>
        </p:txBody>
      </p:sp>
      <p:sp>
        <p:nvSpPr>
          <p:cNvPr id="147" name="TextBox 147"/>
          <p:cNvSpPr txBox="1"/>
          <p:nvPr/>
        </p:nvSpPr>
        <p:spPr>
          <a:xfrm>
            <a:off x="2378943" y="2986719"/>
            <a:ext cx="626864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spc="-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228K €</a:t>
            </a:r>
          </a:p>
        </p:txBody>
      </p:sp>
      <p:sp>
        <p:nvSpPr>
          <p:cNvPr id="148" name="TextBox 148"/>
          <p:cNvSpPr txBox="1"/>
          <p:nvPr/>
        </p:nvSpPr>
        <p:spPr>
          <a:xfrm>
            <a:off x="2251137" y="3971651"/>
            <a:ext cx="784324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spc="-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349,5K €</a:t>
            </a:r>
          </a:p>
        </p:txBody>
      </p:sp>
      <p:sp>
        <p:nvSpPr>
          <p:cNvPr id="149" name="TextBox 149"/>
          <p:cNvSpPr txBox="1"/>
          <p:nvPr/>
        </p:nvSpPr>
        <p:spPr>
          <a:xfrm>
            <a:off x="2427982" y="4938292"/>
            <a:ext cx="575667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spc="-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152K €</a:t>
            </a:r>
          </a:p>
        </p:txBody>
      </p:sp>
      <p:sp>
        <p:nvSpPr>
          <p:cNvPr id="150" name="TextBox 150"/>
          <p:cNvSpPr txBox="1"/>
          <p:nvPr/>
        </p:nvSpPr>
        <p:spPr>
          <a:xfrm>
            <a:off x="2317477" y="5890205"/>
            <a:ext cx="825996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spc="-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285, 6K €</a:t>
            </a:r>
          </a:p>
        </p:txBody>
      </p:sp>
      <p:sp>
        <p:nvSpPr>
          <p:cNvPr id="151" name="TextBox 151"/>
          <p:cNvSpPr txBox="1"/>
          <p:nvPr/>
        </p:nvSpPr>
        <p:spPr>
          <a:xfrm>
            <a:off x="2335374" y="6765917"/>
            <a:ext cx="714003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spc="-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157,5K €</a:t>
            </a:r>
          </a:p>
        </p:txBody>
      </p:sp>
      <p:sp>
        <p:nvSpPr>
          <p:cNvPr id="152" name="TextBox 152"/>
          <p:cNvSpPr txBox="1"/>
          <p:nvPr/>
        </p:nvSpPr>
        <p:spPr>
          <a:xfrm>
            <a:off x="2379725" y="7650168"/>
            <a:ext cx="612800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spc="-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273K €</a:t>
            </a:r>
          </a:p>
        </p:txBody>
      </p:sp>
      <p:sp>
        <p:nvSpPr>
          <p:cNvPr id="153" name="TextBox 153"/>
          <p:cNvSpPr txBox="1"/>
          <p:nvPr/>
        </p:nvSpPr>
        <p:spPr>
          <a:xfrm>
            <a:off x="2464073" y="8651369"/>
            <a:ext cx="532805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spc="-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54K €</a:t>
            </a:r>
          </a:p>
        </p:txBody>
      </p:sp>
      <p:sp>
        <p:nvSpPr>
          <p:cNvPr id="154" name="TextBox 154"/>
          <p:cNvSpPr txBox="1"/>
          <p:nvPr/>
        </p:nvSpPr>
        <p:spPr>
          <a:xfrm>
            <a:off x="4041804" y="1781320"/>
            <a:ext cx="1608875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b="1" spc="-78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Teasing : 270K €</a:t>
            </a:r>
          </a:p>
        </p:txBody>
      </p:sp>
      <p:sp>
        <p:nvSpPr>
          <p:cNvPr id="155" name="TextBox 155"/>
          <p:cNvSpPr txBox="1"/>
          <p:nvPr/>
        </p:nvSpPr>
        <p:spPr>
          <a:xfrm>
            <a:off x="6411560" y="1643207"/>
            <a:ext cx="2227804" cy="55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b="1" spc="-78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Lancement de l’offre : 639,9K €</a:t>
            </a:r>
          </a:p>
        </p:txBody>
      </p:sp>
      <p:sp>
        <p:nvSpPr>
          <p:cNvPr id="156" name="TextBox 156"/>
          <p:cNvSpPr txBox="1"/>
          <p:nvPr/>
        </p:nvSpPr>
        <p:spPr>
          <a:xfrm>
            <a:off x="9133026" y="1781320"/>
            <a:ext cx="2642685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b="1" spc="-78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Conversion : 450K €</a:t>
            </a:r>
          </a:p>
        </p:txBody>
      </p:sp>
      <p:sp>
        <p:nvSpPr>
          <p:cNvPr id="157" name="TextBox 157"/>
          <p:cNvSpPr txBox="1"/>
          <p:nvPr/>
        </p:nvSpPr>
        <p:spPr>
          <a:xfrm>
            <a:off x="11984709" y="1643207"/>
            <a:ext cx="1518429" cy="55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b="1" spc="-78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Engagement : 120K €</a:t>
            </a:r>
          </a:p>
        </p:txBody>
      </p:sp>
      <p:sp>
        <p:nvSpPr>
          <p:cNvPr id="158" name="TextBox 158"/>
          <p:cNvSpPr txBox="1"/>
          <p:nvPr/>
        </p:nvSpPr>
        <p:spPr>
          <a:xfrm>
            <a:off x="13814231" y="1757669"/>
            <a:ext cx="1742659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b="1" spc="-78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Hivernage : 180k €</a:t>
            </a:r>
          </a:p>
        </p:txBody>
      </p:sp>
      <p:sp>
        <p:nvSpPr>
          <p:cNvPr id="159" name="TextBox 159"/>
          <p:cNvSpPr txBox="1"/>
          <p:nvPr/>
        </p:nvSpPr>
        <p:spPr>
          <a:xfrm>
            <a:off x="15884269" y="1757669"/>
            <a:ext cx="2232338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b="1" spc="-78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Cadeaux et RSE : 230k €</a:t>
            </a:r>
          </a:p>
        </p:txBody>
      </p:sp>
      <p:sp>
        <p:nvSpPr>
          <p:cNvPr id="160" name="TextBox 160"/>
          <p:cNvSpPr txBox="1"/>
          <p:nvPr/>
        </p:nvSpPr>
        <p:spPr>
          <a:xfrm>
            <a:off x="10991152" y="702421"/>
            <a:ext cx="6933309" cy="471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4"/>
              </a:lnSpc>
            </a:pPr>
            <a:r>
              <a:rPr lang="en-US" sz="3762" spc="-188">
                <a:solidFill>
                  <a:srgbClr val="05050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Budget global : 1,89M €</a:t>
            </a:r>
          </a:p>
        </p:txBody>
      </p:sp>
      <p:sp>
        <p:nvSpPr>
          <p:cNvPr id="161" name="TextBox 161"/>
          <p:cNvSpPr txBox="1"/>
          <p:nvPr/>
        </p:nvSpPr>
        <p:spPr>
          <a:xfrm>
            <a:off x="2424187" y="9583156"/>
            <a:ext cx="639961" cy="2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  <a:spcBef>
                <a:spcPct val="0"/>
              </a:spcBef>
            </a:pPr>
            <a:r>
              <a:rPr lang="en-US" sz="1563" spc="-7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390K €</a:t>
            </a:r>
          </a:p>
        </p:txBody>
      </p:sp>
      <p:grpSp>
        <p:nvGrpSpPr>
          <p:cNvPr id="162" name="Group 162"/>
          <p:cNvGrpSpPr/>
          <p:nvPr/>
        </p:nvGrpSpPr>
        <p:grpSpPr>
          <a:xfrm>
            <a:off x="4807993" y="2350292"/>
            <a:ext cx="1318903" cy="464009"/>
            <a:chOff x="0" y="0"/>
            <a:chExt cx="347365" cy="122208"/>
          </a:xfrm>
        </p:grpSpPr>
        <p:sp>
          <p:nvSpPr>
            <p:cNvPr id="163" name="Freeform 163"/>
            <p:cNvSpPr/>
            <p:nvPr/>
          </p:nvSpPr>
          <p:spPr>
            <a:xfrm>
              <a:off x="0" y="0"/>
              <a:ext cx="347365" cy="122208"/>
            </a:xfrm>
            <a:custGeom>
              <a:avLst/>
              <a:gdLst/>
              <a:ahLst/>
              <a:cxnLst/>
              <a:rect l="l" t="t" r="r" b="b"/>
              <a:pathLst>
                <a:path w="347365" h="122208">
                  <a:moveTo>
                    <a:pt x="0" y="0"/>
                  </a:moveTo>
                  <a:lnTo>
                    <a:pt x="347365" y="0"/>
                  </a:lnTo>
                  <a:lnTo>
                    <a:pt x="347365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64" name="TextBox 164"/>
            <p:cNvSpPr txBox="1"/>
            <p:nvPr/>
          </p:nvSpPr>
          <p:spPr>
            <a:xfrm>
              <a:off x="0" y="-38100"/>
              <a:ext cx="347365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Février</a:t>
              </a:r>
            </a:p>
          </p:txBody>
        </p:sp>
      </p:grpSp>
      <p:grpSp>
        <p:nvGrpSpPr>
          <p:cNvPr id="165" name="Group 165"/>
          <p:cNvGrpSpPr/>
          <p:nvPr/>
        </p:nvGrpSpPr>
        <p:grpSpPr>
          <a:xfrm>
            <a:off x="6174521" y="2350292"/>
            <a:ext cx="1321387" cy="464009"/>
            <a:chOff x="0" y="0"/>
            <a:chExt cx="348020" cy="122208"/>
          </a:xfrm>
        </p:grpSpPr>
        <p:sp>
          <p:nvSpPr>
            <p:cNvPr id="166" name="Freeform 166"/>
            <p:cNvSpPr/>
            <p:nvPr/>
          </p:nvSpPr>
          <p:spPr>
            <a:xfrm>
              <a:off x="0" y="0"/>
              <a:ext cx="348020" cy="122208"/>
            </a:xfrm>
            <a:custGeom>
              <a:avLst/>
              <a:gdLst/>
              <a:ahLst/>
              <a:cxnLst/>
              <a:rect l="l" t="t" r="r" b="b"/>
              <a:pathLst>
                <a:path w="348020" h="122208">
                  <a:moveTo>
                    <a:pt x="0" y="0"/>
                  </a:moveTo>
                  <a:lnTo>
                    <a:pt x="348020" y="0"/>
                  </a:lnTo>
                  <a:lnTo>
                    <a:pt x="348020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67" name="TextBox 167"/>
            <p:cNvSpPr txBox="1"/>
            <p:nvPr/>
          </p:nvSpPr>
          <p:spPr>
            <a:xfrm>
              <a:off x="0" y="-38100"/>
              <a:ext cx="348020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Mars</a:t>
              </a:r>
            </a:p>
          </p:txBody>
        </p:sp>
      </p:grpSp>
      <p:grpSp>
        <p:nvGrpSpPr>
          <p:cNvPr id="168" name="Group 168"/>
          <p:cNvGrpSpPr/>
          <p:nvPr/>
        </p:nvGrpSpPr>
        <p:grpSpPr>
          <a:xfrm>
            <a:off x="7543533" y="2350292"/>
            <a:ext cx="1272520" cy="464009"/>
            <a:chOff x="0" y="0"/>
            <a:chExt cx="335149" cy="122208"/>
          </a:xfrm>
        </p:grpSpPr>
        <p:sp>
          <p:nvSpPr>
            <p:cNvPr id="169" name="Freeform 169"/>
            <p:cNvSpPr/>
            <p:nvPr/>
          </p:nvSpPr>
          <p:spPr>
            <a:xfrm>
              <a:off x="0" y="0"/>
              <a:ext cx="335149" cy="122208"/>
            </a:xfrm>
            <a:custGeom>
              <a:avLst/>
              <a:gdLst/>
              <a:ahLst/>
              <a:cxnLst/>
              <a:rect l="l" t="t" r="r" b="b"/>
              <a:pathLst>
                <a:path w="335149" h="122208">
                  <a:moveTo>
                    <a:pt x="0" y="0"/>
                  </a:moveTo>
                  <a:lnTo>
                    <a:pt x="335149" y="0"/>
                  </a:lnTo>
                  <a:lnTo>
                    <a:pt x="335149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70" name="TextBox 170"/>
            <p:cNvSpPr txBox="1"/>
            <p:nvPr/>
          </p:nvSpPr>
          <p:spPr>
            <a:xfrm>
              <a:off x="0" y="-38100"/>
              <a:ext cx="335149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Avril</a:t>
              </a:r>
            </a:p>
          </p:txBody>
        </p:sp>
      </p:grpSp>
      <p:grpSp>
        <p:nvGrpSpPr>
          <p:cNvPr id="171" name="Group 171"/>
          <p:cNvGrpSpPr/>
          <p:nvPr/>
        </p:nvGrpSpPr>
        <p:grpSpPr>
          <a:xfrm>
            <a:off x="8863678" y="2350292"/>
            <a:ext cx="1111396" cy="464009"/>
            <a:chOff x="0" y="0"/>
            <a:chExt cx="292713" cy="122208"/>
          </a:xfrm>
        </p:grpSpPr>
        <p:sp>
          <p:nvSpPr>
            <p:cNvPr id="172" name="Freeform 172"/>
            <p:cNvSpPr/>
            <p:nvPr/>
          </p:nvSpPr>
          <p:spPr>
            <a:xfrm>
              <a:off x="0" y="0"/>
              <a:ext cx="292713" cy="122208"/>
            </a:xfrm>
            <a:custGeom>
              <a:avLst/>
              <a:gdLst/>
              <a:ahLst/>
              <a:cxnLst/>
              <a:rect l="l" t="t" r="r" b="b"/>
              <a:pathLst>
                <a:path w="292713" h="122208">
                  <a:moveTo>
                    <a:pt x="0" y="0"/>
                  </a:moveTo>
                  <a:lnTo>
                    <a:pt x="292713" y="0"/>
                  </a:lnTo>
                  <a:lnTo>
                    <a:pt x="292713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73" name="TextBox 173"/>
            <p:cNvSpPr txBox="1"/>
            <p:nvPr/>
          </p:nvSpPr>
          <p:spPr>
            <a:xfrm>
              <a:off x="0" y="-38100"/>
              <a:ext cx="292713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Mai</a:t>
              </a:r>
            </a:p>
          </p:txBody>
        </p:sp>
      </p:grpSp>
      <p:grpSp>
        <p:nvGrpSpPr>
          <p:cNvPr id="174" name="Group 174"/>
          <p:cNvGrpSpPr/>
          <p:nvPr/>
        </p:nvGrpSpPr>
        <p:grpSpPr>
          <a:xfrm>
            <a:off x="10022700" y="2350292"/>
            <a:ext cx="1082821" cy="464009"/>
            <a:chOff x="0" y="0"/>
            <a:chExt cx="285188" cy="122208"/>
          </a:xfrm>
        </p:grpSpPr>
        <p:sp>
          <p:nvSpPr>
            <p:cNvPr id="175" name="Freeform 175"/>
            <p:cNvSpPr/>
            <p:nvPr/>
          </p:nvSpPr>
          <p:spPr>
            <a:xfrm>
              <a:off x="0" y="0"/>
              <a:ext cx="285188" cy="122208"/>
            </a:xfrm>
            <a:custGeom>
              <a:avLst/>
              <a:gdLst/>
              <a:ahLst/>
              <a:cxnLst/>
              <a:rect l="l" t="t" r="r" b="b"/>
              <a:pathLst>
                <a:path w="285188" h="122208">
                  <a:moveTo>
                    <a:pt x="0" y="0"/>
                  </a:moveTo>
                  <a:lnTo>
                    <a:pt x="285188" y="0"/>
                  </a:lnTo>
                  <a:lnTo>
                    <a:pt x="285188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76" name="TextBox 176"/>
            <p:cNvSpPr txBox="1"/>
            <p:nvPr/>
          </p:nvSpPr>
          <p:spPr>
            <a:xfrm>
              <a:off x="0" y="-38100"/>
              <a:ext cx="285188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Juin</a:t>
              </a:r>
            </a:p>
          </p:txBody>
        </p:sp>
      </p:grpSp>
      <p:grpSp>
        <p:nvGrpSpPr>
          <p:cNvPr id="177" name="Group 177"/>
          <p:cNvGrpSpPr/>
          <p:nvPr/>
        </p:nvGrpSpPr>
        <p:grpSpPr>
          <a:xfrm>
            <a:off x="11153146" y="2352927"/>
            <a:ext cx="974250" cy="464009"/>
            <a:chOff x="0" y="0"/>
            <a:chExt cx="256593" cy="122208"/>
          </a:xfrm>
        </p:grpSpPr>
        <p:sp>
          <p:nvSpPr>
            <p:cNvPr id="178" name="Freeform 178"/>
            <p:cNvSpPr/>
            <p:nvPr/>
          </p:nvSpPr>
          <p:spPr>
            <a:xfrm>
              <a:off x="0" y="0"/>
              <a:ext cx="256593" cy="122208"/>
            </a:xfrm>
            <a:custGeom>
              <a:avLst/>
              <a:gdLst/>
              <a:ahLst/>
              <a:cxnLst/>
              <a:rect l="l" t="t" r="r" b="b"/>
              <a:pathLst>
                <a:path w="256593" h="122208">
                  <a:moveTo>
                    <a:pt x="0" y="0"/>
                  </a:moveTo>
                  <a:lnTo>
                    <a:pt x="256593" y="0"/>
                  </a:lnTo>
                  <a:lnTo>
                    <a:pt x="256593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79" name="TextBox 179"/>
            <p:cNvSpPr txBox="1"/>
            <p:nvPr/>
          </p:nvSpPr>
          <p:spPr>
            <a:xfrm>
              <a:off x="0" y="-38100"/>
              <a:ext cx="256593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Juillet</a:t>
              </a:r>
            </a:p>
          </p:txBody>
        </p:sp>
      </p:grpSp>
      <p:grpSp>
        <p:nvGrpSpPr>
          <p:cNvPr id="180" name="Group 180"/>
          <p:cNvGrpSpPr/>
          <p:nvPr/>
        </p:nvGrpSpPr>
        <p:grpSpPr>
          <a:xfrm>
            <a:off x="12175021" y="2352927"/>
            <a:ext cx="1238994" cy="464009"/>
            <a:chOff x="0" y="0"/>
            <a:chExt cx="326320" cy="122208"/>
          </a:xfrm>
        </p:grpSpPr>
        <p:sp>
          <p:nvSpPr>
            <p:cNvPr id="181" name="Freeform 181"/>
            <p:cNvSpPr/>
            <p:nvPr/>
          </p:nvSpPr>
          <p:spPr>
            <a:xfrm>
              <a:off x="0" y="0"/>
              <a:ext cx="326320" cy="122208"/>
            </a:xfrm>
            <a:custGeom>
              <a:avLst/>
              <a:gdLst/>
              <a:ahLst/>
              <a:cxnLst/>
              <a:rect l="l" t="t" r="r" b="b"/>
              <a:pathLst>
                <a:path w="326320" h="122208">
                  <a:moveTo>
                    <a:pt x="0" y="0"/>
                  </a:moveTo>
                  <a:lnTo>
                    <a:pt x="326320" y="0"/>
                  </a:lnTo>
                  <a:lnTo>
                    <a:pt x="326320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82" name="TextBox 182"/>
            <p:cNvSpPr txBox="1"/>
            <p:nvPr/>
          </p:nvSpPr>
          <p:spPr>
            <a:xfrm>
              <a:off x="0" y="-38100"/>
              <a:ext cx="326320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Août</a:t>
              </a:r>
            </a:p>
          </p:txBody>
        </p:sp>
      </p:grpSp>
      <p:grpSp>
        <p:nvGrpSpPr>
          <p:cNvPr id="183" name="Group 183"/>
          <p:cNvGrpSpPr/>
          <p:nvPr/>
        </p:nvGrpSpPr>
        <p:grpSpPr>
          <a:xfrm>
            <a:off x="13458577" y="2350292"/>
            <a:ext cx="1251360" cy="464009"/>
            <a:chOff x="0" y="0"/>
            <a:chExt cx="329576" cy="122208"/>
          </a:xfrm>
        </p:grpSpPr>
        <p:sp>
          <p:nvSpPr>
            <p:cNvPr id="184" name="Freeform 184"/>
            <p:cNvSpPr/>
            <p:nvPr/>
          </p:nvSpPr>
          <p:spPr>
            <a:xfrm>
              <a:off x="0" y="0"/>
              <a:ext cx="329576" cy="122208"/>
            </a:xfrm>
            <a:custGeom>
              <a:avLst/>
              <a:gdLst/>
              <a:ahLst/>
              <a:cxnLst/>
              <a:rect l="l" t="t" r="r" b="b"/>
              <a:pathLst>
                <a:path w="329576" h="122208">
                  <a:moveTo>
                    <a:pt x="0" y="0"/>
                  </a:moveTo>
                  <a:lnTo>
                    <a:pt x="329576" y="0"/>
                  </a:lnTo>
                  <a:lnTo>
                    <a:pt x="329576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85" name="TextBox 185"/>
            <p:cNvSpPr txBox="1"/>
            <p:nvPr/>
          </p:nvSpPr>
          <p:spPr>
            <a:xfrm>
              <a:off x="0" y="-38100"/>
              <a:ext cx="329576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Septembre</a:t>
              </a:r>
            </a:p>
          </p:txBody>
        </p:sp>
      </p:grpSp>
      <p:grpSp>
        <p:nvGrpSpPr>
          <p:cNvPr id="186" name="Group 186"/>
          <p:cNvGrpSpPr/>
          <p:nvPr/>
        </p:nvGrpSpPr>
        <p:grpSpPr>
          <a:xfrm>
            <a:off x="14754498" y="2350292"/>
            <a:ext cx="1024996" cy="464009"/>
            <a:chOff x="0" y="0"/>
            <a:chExt cx="269958" cy="122208"/>
          </a:xfrm>
        </p:grpSpPr>
        <p:sp>
          <p:nvSpPr>
            <p:cNvPr id="187" name="Freeform 187"/>
            <p:cNvSpPr/>
            <p:nvPr/>
          </p:nvSpPr>
          <p:spPr>
            <a:xfrm>
              <a:off x="0" y="0"/>
              <a:ext cx="269958" cy="122208"/>
            </a:xfrm>
            <a:custGeom>
              <a:avLst/>
              <a:gdLst/>
              <a:ahLst/>
              <a:cxnLst/>
              <a:rect l="l" t="t" r="r" b="b"/>
              <a:pathLst>
                <a:path w="269958" h="122208">
                  <a:moveTo>
                    <a:pt x="0" y="0"/>
                  </a:moveTo>
                  <a:lnTo>
                    <a:pt x="269958" y="0"/>
                  </a:lnTo>
                  <a:lnTo>
                    <a:pt x="269958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88" name="TextBox 188"/>
            <p:cNvSpPr txBox="1"/>
            <p:nvPr/>
          </p:nvSpPr>
          <p:spPr>
            <a:xfrm>
              <a:off x="0" y="-38100"/>
              <a:ext cx="269958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Octobre</a:t>
              </a:r>
            </a:p>
          </p:txBody>
        </p:sp>
      </p:grpSp>
      <p:grpSp>
        <p:nvGrpSpPr>
          <p:cNvPr id="189" name="Group 189"/>
          <p:cNvGrpSpPr/>
          <p:nvPr/>
        </p:nvGrpSpPr>
        <p:grpSpPr>
          <a:xfrm>
            <a:off x="15827119" y="2352927"/>
            <a:ext cx="1182844" cy="464009"/>
            <a:chOff x="0" y="0"/>
            <a:chExt cx="311531" cy="122208"/>
          </a:xfrm>
        </p:grpSpPr>
        <p:sp>
          <p:nvSpPr>
            <p:cNvPr id="190" name="Freeform 190"/>
            <p:cNvSpPr/>
            <p:nvPr/>
          </p:nvSpPr>
          <p:spPr>
            <a:xfrm>
              <a:off x="0" y="0"/>
              <a:ext cx="311531" cy="122208"/>
            </a:xfrm>
            <a:custGeom>
              <a:avLst/>
              <a:gdLst/>
              <a:ahLst/>
              <a:cxnLst/>
              <a:rect l="l" t="t" r="r" b="b"/>
              <a:pathLst>
                <a:path w="311531" h="122208">
                  <a:moveTo>
                    <a:pt x="0" y="0"/>
                  </a:moveTo>
                  <a:lnTo>
                    <a:pt x="311531" y="0"/>
                  </a:lnTo>
                  <a:lnTo>
                    <a:pt x="311531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91" name="TextBox 191"/>
            <p:cNvSpPr txBox="1"/>
            <p:nvPr/>
          </p:nvSpPr>
          <p:spPr>
            <a:xfrm>
              <a:off x="0" y="-38100"/>
              <a:ext cx="311531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Novembre</a:t>
              </a:r>
            </a:p>
          </p:txBody>
        </p:sp>
      </p:grpSp>
      <p:grpSp>
        <p:nvGrpSpPr>
          <p:cNvPr id="192" name="Group 192"/>
          <p:cNvGrpSpPr/>
          <p:nvPr/>
        </p:nvGrpSpPr>
        <p:grpSpPr>
          <a:xfrm>
            <a:off x="17057588" y="2352927"/>
            <a:ext cx="1146318" cy="464009"/>
            <a:chOff x="0" y="0"/>
            <a:chExt cx="301911" cy="122208"/>
          </a:xfrm>
        </p:grpSpPr>
        <p:sp>
          <p:nvSpPr>
            <p:cNvPr id="193" name="Freeform 193"/>
            <p:cNvSpPr/>
            <p:nvPr/>
          </p:nvSpPr>
          <p:spPr>
            <a:xfrm>
              <a:off x="0" y="0"/>
              <a:ext cx="301911" cy="122208"/>
            </a:xfrm>
            <a:custGeom>
              <a:avLst/>
              <a:gdLst/>
              <a:ahLst/>
              <a:cxnLst/>
              <a:rect l="l" t="t" r="r" b="b"/>
              <a:pathLst>
                <a:path w="301911" h="122208">
                  <a:moveTo>
                    <a:pt x="0" y="0"/>
                  </a:moveTo>
                  <a:lnTo>
                    <a:pt x="301911" y="0"/>
                  </a:lnTo>
                  <a:lnTo>
                    <a:pt x="301911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94" name="TextBox 194"/>
            <p:cNvSpPr txBox="1"/>
            <p:nvPr/>
          </p:nvSpPr>
          <p:spPr>
            <a:xfrm>
              <a:off x="0" y="-38100"/>
              <a:ext cx="301911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spc="-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Décembre</a:t>
              </a:r>
            </a:p>
          </p:txBody>
        </p:sp>
      </p:grpSp>
      <p:grpSp>
        <p:nvGrpSpPr>
          <p:cNvPr id="195" name="Group 195"/>
          <p:cNvGrpSpPr/>
          <p:nvPr/>
        </p:nvGrpSpPr>
        <p:grpSpPr>
          <a:xfrm>
            <a:off x="2090341" y="2350292"/>
            <a:ext cx="1282045" cy="464009"/>
            <a:chOff x="0" y="0"/>
            <a:chExt cx="337658" cy="122208"/>
          </a:xfrm>
        </p:grpSpPr>
        <p:sp>
          <p:nvSpPr>
            <p:cNvPr id="196" name="Freeform 196"/>
            <p:cNvSpPr/>
            <p:nvPr/>
          </p:nvSpPr>
          <p:spPr>
            <a:xfrm>
              <a:off x="0" y="0"/>
              <a:ext cx="337658" cy="122208"/>
            </a:xfrm>
            <a:custGeom>
              <a:avLst/>
              <a:gdLst/>
              <a:ahLst/>
              <a:cxnLst/>
              <a:rect l="l" t="t" r="r" b="b"/>
              <a:pathLst>
                <a:path w="337658" h="122208">
                  <a:moveTo>
                    <a:pt x="0" y="0"/>
                  </a:moveTo>
                  <a:lnTo>
                    <a:pt x="337658" y="0"/>
                  </a:lnTo>
                  <a:lnTo>
                    <a:pt x="337658" y="122208"/>
                  </a:lnTo>
                  <a:lnTo>
                    <a:pt x="0" y="122208"/>
                  </a:lnTo>
                  <a:close/>
                </a:path>
              </a:pathLst>
            </a:custGeom>
            <a:solidFill>
              <a:srgbClr val="F1EEEB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197" name="TextBox 197"/>
            <p:cNvSpPr txBox="1"/>
            <p:nvPr/>
          </p:nvSpPr>
          <p:spPr>
            <a:xfrm>
              <a:off x="0" y="-38100"/>
              <a:ext cx="337658" cy="160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r>
                <a:rPr lang="en-US" sz="1563" b="1" spc="-78">
                  <a:solidFill>
                    <a:srgbClr val="05050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Budget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106905" y="7233792"/>
            <a:ext cx="6649230" cy="1773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8"/>
              </a:lnSpc>
            </a:pPr>
            <a:r>
              <a:rPr lang="en-US" sz="3370" b="1">
                <a:solidFill>
                  <a:srgbClr val="2254C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Objectif : gain de parts de marché &amp; croissance du CA dès 2026</a:t>
            </a:r>
          </a:p>
        </p:txBody>
      </p:sp>
      <p:sp>
        <p:nvSpPr>
          <p:cNvPr id="3" name="AutoShape 3"/>
          <p:cNvSpPr/>
          <p:nvPr/>
        </p:nvSpPr>
        <p:spPr>
          <a:xfrm>
            <a:off x="-1024145" y="9719678"/>
            <a:ext cx="20443391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sp>
        <p:nvSpPr>
          <p:cNvPr id="4" name="AutoShape 4"/>
          <p:cNvSpPr/>
          <p:nvPr/>
        </p:nvSpPr>
        <p:spPr>
          <a:xfrm flipV="1">
            <a:off x="11850061" y="793106"/>
            <a:ext cx="6923190" cy="0"/>
          </a:xfrm>
          <a:prstGeom prst="line">
            <a:avLst/>
          </a:prstGeom>
          <a:ln w="28575" cap="flat">
            <a:solidFill>
              <a:srgbClr val="2254C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LB"/>
          </a:p>
        </p:txBody>
      </p:sp>
      <p:grpSp>
        <p:nvGrpSpPr>
          <p:cNvPr id="5" name="Group 5"/>
          <p:cNvGrpSpPr/>
          <p:nvPr/>
        </p:nvGrpSpPr>
        <p:grpSpPr>
          <a:xfrm>
            <a:off x="1308671" y="2892362"/>
            <a:ext cx="8502910" cy="5844216"/>
            <a:chOff x="0" y="0"/>
            <a:chExt cx="6350000" cy="436447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4364479"/>
            </a:xfrm>
            <a:custGeom>
              <a:avLst/>
              <a:gdLst/>
              <a:ahLst/>
              <a:cxnLst/>
              <a:rect l="l" t="t" r="r" b="b"/>
              <a:pathLst>
                <a:path w="6350000" h="4364479">
                  <a:moveTo>
                    <a:pt x="0" y="4143345"/>
                  </a:moveTo>
                  <a:lnTo>
                    <a:pt x="0" y="221134"/>
                  </a:lnTo>
                  <a:cubicBezTo>
                    <a:pt x="0" y="98928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99510"/>
                    <a:pt x="6350000" y="221134"/>
                  </a:cubicBezTo>
                  <a:lnTo>
                    <a:pt x="6350000" y="4143345"/>
                  </a:lnTo>
                  <a:cubicBezTo>
                    <a:pt x="6350000" y="4265550"/>
                    <a:pt x="6134100" y="4364479"/>
                    <a:pt x="5867400" y="4364479"/>
                  </a:cubicBezTo>
                  <a:lnTo>
                    <a:pt x="482600" y="4364479"/>
                  </a:lnTo>
                  <a:cubicBezTo>
                    <a:pt x="217170" y="4364479"/>
                    <a:pt x="0" y="4265550"/>
                    <a:pt x="0" y="4143345"/>
                  </a:cubicBezTo>
                  <a:close/>
                </a:path>
              </a:pathLst>
            </a:custGeom>
            <a:blipFill>
              <a:blip r:embed="rId2"/>
              <a:stretch>
                <a:fillRect t="-22746" b="-22746"/>
              </a:stretch>
            </a:blipFill>
            <a:ln w="76200" cap="sq">
              <a:solidFill>
                <a:srgbClr val="FFDD00"/>
              </a:solidFill>
              <a:prstDash val="solid"/>
              <a:miter/>
            </a:ln>
          </p:spPr>
          <p:txBody>
            <a:bodyPr/>
            <a:lstStyle/>
            <a:p>
              <a:endParaRPr lang="en-L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58824" y="468435"/>
            <a:ext cx="10151246" cy="1120529"/>
            <a:chOff x="0" y="0"/>
            <a:chExt cx="2673579" cy="29511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73579" cy="295119"/>
            </a:xfrm>
            <a:custGeom>
              <a:avLst/>
              <a:gdLst/>
              <a:ahLst/>
              <a:cxnLst/>
              <a:rect l="l" t="t" r="r" b="b"/>
              <a:pathLst>
                <a:path w="2673579" h="295119">
                  <a:moveTo>
                    <a:pt x="0" y="0"/>
                  </a:moveTo>
                  <a:lnTo>
                    <a:pt x="2673579" y="0"/>
                  </a:lnTo>
                  <a:lnTo>
                    <a:pt x="2673579" y="295119"/>
                  </a:lnTo>
                  <a:lnTo>
                    <a:pt x="0" y="295119"/>
                  </a:lnTo>
                  <a:close/>
                </a:path>
              </a:pathLst>
            </a:custGeom>
            <a:solidFill>
              <a:srgbClr val="0071B9"/>
            </a:solidFill>
          </p:spPr>
          <p:txBody>
            <a:bodyPr/>
            <a:lstStyle/>
            <a:p>
              <a:endParaRPr lang="en-L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673579" cy="333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1355368" y="764668"/>
            <a:ext cx="9287784" cy="824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8"/>
              </a:lnSpc>
            </a:pPr>
            <a:r>
              <a:rPr lang="en-US" sz="6462" spc="-32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Conclusion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-2016788" y="735400"/>
            <a:ext cx="2905638" cy="577339"/>
            <a:chOff x="0" y="0"/>
            <a:chExt cx="765271" cy="1520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65271" cy="152056"/>
            </a:xfrm>
            <a:custGeom>
              <a:avLst/>
              <a:gdLst/>
              <a:ahLst/>
              <a:cxnLst/>
              <a:rect l="l" t="t" r="r" b="b"/>
              <a:pathLst>
                <a:path w="765271" h="152056">
                  <a:moveTo>
                    <a:pt x="61282" y="0"/>
                  </a:moveTo>
                  <a:lnTo>
                    <a:pt x="703989" y="0"/>
                  </a:lnTo>
                  <a:cubicBezTo>
                    <a:pt x="737834" y="0"/>
                    <a:pt x="765271" y="27437"/>
                    <a:pt x="765271" y="61282"/>
                  </a:cubicBezTo>
                  <a:lnTo>
                    <a:pt x="765271" y="90774"/>
                  </a:lnTo>
                  <a:cubicBezTo>
                    <a:pt x="765271" y="124619"/>
                    <a:pt x="737834" y="152056"/>
                    <a:pt x="703989" y="152056"/>
                  </a:cubicBezTo>
                  <a:lnTo>
                    <a:pt x="61282" y="152056"/>
                  </a:lnTo>
                  <a:cubicBezTo>
                    <a:pt x="45029" y="152056"/>
                    <a:pt x="29442" y="145600"/>
                    <a:pt x="17949" y="134107"/>
                  </a:cubicBezTo>
                  <a:cubicBezTo>
                    <a:pt x="6457" y="122615"/>
                    <a:pt x="0" y="107027"/>
                    <a:pt x="0" y="90774"/>
                  </a:cubicBezTo>
                  <a:lnTo>
                    <a:pt x="0" y="61282"/>
                  </a:lnTo>
                  <a:cubicBezTo>
                    <a:pt x="0" y="27437"/>
                    <a:pt x="27437" y="0"/>
                    <a:pt x="61282" y="0"/>
                  </a:cubicBezTo>
                  <a:close/>
                </a:path>
              </a:pathLst>
            </a:custGeom>
            <a:solidFill>
              <a:srgbClr val="FFDD00"/>
            </a:solidFill>
          </p:spPr>
          <p:txBody>
            <a:bodyPr/>
            <a:lstStyle/>
            <a:p>
              <a:endParaRPr lang="en-LB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765271" cy="190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8"/>
                </a:lnSpc>
              </a:pPr>
              <a:endParaRPr lang="en-US" sz="1563" spc="-78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106905" y="2184405"/>
            <a:ext cx="5625266" cy="960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699" spc="-134">
                <a:solidFill>
                  <a:srgbClr val="2254C5"/>
                </a:solidFill>
                <a:latin typeface="Poppins"/>
                <a:ea typeface="Poppins"/>
                <a:cs typeface="Poppins"/>
                <a:sym typeface="Poppins"/>
              </a:rPr>
              <a:t>Notre réponse : le Spa Durable avec les packs Metamorph’O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106905" y="3618024"/>
            <a:ext cx="6152395" cy="1912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spc="-134">
                <a:solidFill>
                  <a:srgbClr val="2254C5"/>
                </a:solidFill>
                <a:latin typeface="Poppins"/>
                <a:ea typeface="Poppins"/>
                <a:cs typeface="Poppins"/>
                <a:sym typeface="Poppins"/>
              </a:rPr>
              <a:t>Une personnalisation design inédite</a:t>
            </a:r>
          </a:p>
          <a:p>
            <a:pPr algn="l">
              <a:lnSpc>
                <a:spcPts val="3779"/>
              </a:lnSpc>
            </a:pPr>
            <a:endParaRPr lang="en-US" sz="2699" spc="-134">
              <a:solidFill>
                <a:srgbClr val="2254C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3779"/>
              </a:lnSpc>
            </a:pPr>
            <a:r>
              <a:rPr lang="en-US" sz="2699" spc="-134">
                <a:solidFill>
                  <a:srgbClr val="2254C5"/>
                </a:solidFill>
                <a:latin typeface="Poppins"/>
                <a:ea typeface="Poppins"/>
                <a:cs typeface="Poppins"/>
                <a:sym typeface="Poppins"/>
              </a:rPr>
              <a:t>Une expérience simple + fidélisation digitale via CastoWell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106905" y="5877015"/>
            <a:ext cx="6152395" cy="960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699" spc="-134">
                <a:solidFill>
                  <a:srgbClr val="2254C5"/>
                </a:solidFill>
                <a:latin typeface="Poppins"/>
                <a:ea typeface="Poppins"/>
                <a:cs typeface="Poppins"/>
                <a:sym typeface="Poppins"/>
              </a:rPr>
              <a:t>Castorama, référence du Bien-être Responsable en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1165</Words>
  <Application>Microsoft Macintosh PowerPoint</Application>
  <PresentationFormat>Custom</PresentationFormat>
  <Paragraphs>235</Paragraphs>
  <Slides>9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Gotham</vt:lpstr>
      <vt:lpstr>Gotham Bold</vt:lpstr>
      <vt:lpstr>League Spartan</vt:lpstr>
      <vt:lpstr>Poppins Bold</vt:lpstr>
      <vt:lpstr>Calibri</vt:lpstr>
      <vt:lpstr>Poppins</vt:lpstr>
      <vt:lpstr>Open Sans</vt:lpstr>
      <vt:lpstr>Montserrat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Soutenance finale - metamorph'O by casto</dc:title>
  <cp:lastModifiedBy>EZZEDDINE Adora - Maria</cp:lastModifiedBy>
  <cp:revision>2</cp:revision>
  <dcterms:created xsi:type="dcterms:W3CDTF">2006-08-16T00:00:00Z</dcterms:created>
  <dcterms:modified xsi:type="dcterms:W3CDTF">2025-12-09T10:45:30Z</dcterms:modified>
  <dc:identifier>DAG6Zb_K5Ww</dc:identifier>
</cp:coreProperties>
</file>